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dca9202-2a02-bdc8-4ef0-a0260ca21727}">
          <p14:sldIdLst>
            <p14:sldId id="256"/>
            <p14:sldId id="257"/>
            <p14:sldId id="258"/>
            <p14:sldId id="259"/>
          </p14:sldIdLst>
        </p14:section>
        <p14:section name="The satellites" id="{e790b561-d582-4606-422f-d4e3e320246e}">
          <p14:sldIdLst>
            <p14:sldId id="260"/>
            <p14:sldId id="261"/>
            <p14:sldId id="262"/>
          </p14:sldIdLst>
        </p14:section>
        <p14:section name="Study and method" id="{d728b564-d6e7-f643-bc4d-719f5ba4fdd6}">
          <p14:sldIdLst>
            <p14:sldId id="263"/>
            <p14:sldId id="264"/>
            <p14:sldId id="265"/>
          </p14:sldIdLst>
        </p14:section>
        <p14:section name="Evidence" id="{36588005-f961-5866-152b-ad26d90fab6b}">
          <p14:sldIdLst>
            <p14:sldId id="266"/>
            <p14:sldId id="267"/>
            <p14:sldId id="268"/>
          </p14:sldIdLst>
        </p14:section>
        <p14:section name="Plan" id="{3601b3b4-8259-1e91-a7e4-20a8dc5efda4}">
          <p14:sldIdLst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42430"/>
                </a:solidFill>
                <a:latin typeface="+mj-lt"/>
              </a:defRPr>
            </a:pPr>
            <a:r>
              <a:rPr sz="1300" b="0" i="0" u="none" strike="noStrike">
                <a:solidFill>
                  <a:srgbClr val="142430"/>
                </a:solidFill>
                <a:latin typeface="+mj-lt"/>
              </a:rPr>
              <a:t>Hurulu Wewa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Hurulu Wewa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Sheet1!$A$2:$A$47</c:f>
              <c:multiLvlStrCache>
                <c:ptCount val="46"/>
                <c:lvl>
                  <c:pt idx="0">
                    <c:v>2023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2024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2025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2026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</c:lvl>
              </c:multiLvlStrCache>
            </c:multiLvl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/>
                </c:pt>
                <c:pt idx="9">
                  <c:v/>
                </c:pt>
                <c:pt idx="10">
                  <c:v>1.64</c:v>
                </c:pt>
                <c:pt idx="11">
                  <c:v>2.74</c:v>
                </c:pt>
                <c:pt idx="12">
                  <c:v>4.73</c:v>
                </c:pt>
                <c:pt idx="13">
                  <c:v>4.81</c:v>
                </c:pt>
                <c:pt idx="14">
                  <c:v>4.25</c:v>
                </c:pt>
                <c:pt idx="15">
                  <c:v>3.09</c:v>
                </c:pt>
                <c:pt idx="16">
                  <c:v>2.43</c:v>
                </c:pt>
                <c:pt idx="17">
                  <c:v>1.73</c:v>
                </c:pt>
                <c:pt idx="18">
                  <c:v>0.52</c:v>
                </c:pt>
                <c:pt idx="19">
                  <c:v>0.25</c:v>
                </c:pt>
                <c:pt idx="20">
                  <c:v>0.03</c:v>
                </c:pt>
                <c:pt idx="21">
                  <c:v>0.15</c:v>
                </c:pt>
                <c:pt idx="22">
                  <c:v/>
                </c:pt>
                <c:pt idx="23">
                  <c:v>2.83</c:v>
                </c:pt>
                <c:pt idx="24">
                  <c:v>4.84</c:v>
                </c:pt>
                <c:pt idx="25">
                  <c:v>4.72</c:v>
                </c:pt>
                <c:pt idx="26">
                  <c:v>4.92</c:v>
                </c:pt>
                <c:pt idx="27">
                  <c:v>4.02</c:v>
                </c:pt>
                <c:pt idx="28">
                  <c:v>4.5</c:v>
                </c:pt>
                <c:pt idx="29">
                  <c:v>3.36</c:v>
                </c:pt>
                <c:pt idx="30">
                  <c:v>1.82</c:v>
                </c:pt>
                <c:pt idx="31">
                  <c:v>1.31</c:v>
                </c:pt>
                <c:pt idx="32">
                  <c:v>1.23</c:v>
                </c:pt>
                <c:pt idx="33">
                  <c:v>1.23</c:v>
                </c:pt>
                <c:pt idx="34">
                  <c:v>0.4</c:v>
                </c:pt>
                <c:pt idx="35">
                  <c:v>5</c:v>
                </c:pt>
                <c:pt idx="36">
                  <c:v>4.72</c:v>
                </c:pt>
                <c:pt idx="37">
                  <c:v>4.3</c:v>
                </c:pt>
                <c:pt idx="38">
                  <c:v>4.42</c:v>
                </c:pt>
                <c:pt idx="39">
                  <c:v>3.32</c:v>
                </c:pt>
                <c:pt idx="40">
                  <c:v>3.67</c:v>
                </c:pt>
                <c:pt idx="41">
                  <c:v>2.26</c:v>
                </c:pt>
                <c:pt idx="42">
                  <c:v>0.84</c:v>
                </c:pt>
                <c:pt idx="43">
                  <c:v>0.16</c:v>
                </c:pt>
                <c:pt idx="44">
                  <c:v>0.06</c:v>
                </c:pt>
                <c:pt idx="45">
                  <c:v>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  <c:max val="5.5"/>
          <c:min val="0"/>
        </c:scaling>
        <c:delete val="0"/>
        <c:axPos val="l"/>
        <c:majorGridlines>
          <c:spPr>
            <a:ln w="6350" cap="flat">
              <a:solidFill>
                <a:srgbClr val="E1E6E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900" b="0" i="0" u="none" strike="noStrike">
                    <a:solidFill>
                      <a:srgbClr val="56656F"/>
                    </a:solidFill>
                    <a:latin typeface="Arial"/>
                  </a:defRPr>
                </a:pPr>
                <a:r>
                  <a:rPr sz="900" b="0" i="0" u="none" strike="noStrike">
                    <a:solidFill>
                      <a:srgbClr val="56656F"/>
                    </a:solidFill>
                    <a:latin typeface="Arial"/>
                  </a:rPr>
                  <a:t>metres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42430"/>
                </a:solidFill>
                <a:latin typeface="+mj-lt"/>
              </a:defRPr>
            </a:pPr>
            <a:r>
              <a:rPr sz="1300" b="0" i="0" u="none" strike="noStrike">
                <a:solidFill>
                  <a:srgbClr val="142430"/>
                </a:solidFill>
                <a:latin typeface="+mj-lt"/>
              </a:rPr>
              <a:t>Mahakanadarawa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Mahakanadarawa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Sheet1!$A$2:$A$47</c:f>
              <c:multiLvlStrCache>
                <c:ptCount val="46"/>
                <c:lvl>
                  <c:pt idx="0">
                    <c:v>2023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2024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2025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2026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</c:lvl>
              </c:multiLvlStrCache>
            </c:multiLvl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/>
                </c:pt>
                <c:pt idx="9">
                  <c:v>0.69</c:v>
                </c:pt>
                <c:pt idx="10">
                  <c:v>3.95</c:v>
                </c:pt>
                <c:pt idx="11">
                  <c:v/>
                </c:pt>
                <c:pt idx="12">
                  <c:v>4.39</c:v>
                </c:pt>
                <c:pt idx="13">
                  <c:v>3.93</c:v>
                </c:pt>
                <c:pt idx="14">
                  <c:v>3.26</c:v>
                </c:pt>
                <c:pt idx="15">
                  <c:v>2.41</c:v>
                </c:pt>
                <c:pt idx="16">
                  <c:v>2.07</c:v>
                </c:pt>
                <c:pt idx="17">
                  <c:v>1.72</c:v>
                </c:pt>
                <c:pt idx="18">
                  <c:v>0.8</c:v>
                </c:pt>
                <c:pt idx="19">
                  <c:v>0.57</c:v>
                </c:pt>
                <c:pt idx="20">
                  <c:v>0.45</c:v>
                </c:pt>
                <c:pt idx="21">
                  <c:v>0.31</c:v>
                </c:pt>
                <c:pt idx="22">
                  <c:v/>
                </c:pt>
                <c:pt idx="23">
                  <c:v>3.74</c:v>
                </c:pt>
                <c:pt idx="24">
                  <c:v>4.35</c:v>
                </c:pt>
                <c:pt idx="25">
                  <c:v>4.34</c:v>
                </c:pt>
                <c:pt idx="26">
                  <c:v>4.38</c:v>
                </c:pt>
                <c:pt idx="27">
                  <c:v/>
                </c:pt>
                <c:pt idx="28">
                  <c:v/>
                </c:pt>
                <c:pt idx="29">
                  <c:v/>
                </c:pt>
                <c:pt idx="30">
                  <c:v>2.7</c:v>
                </c:pt>
                <c:pt idx="31">
                  <c:v>2.1</c:v>
                </c:pt>
                <c:pt idx="32">
                  <c:v>1.88</c:v>
                </c:pt>
                <c:pt idx="33">
                  <c:v>0.4</c:v>
                </c:pt>
                <c:pt idx="34">
                  <c:v>0</c:v>
                </c:pt>
                <c:pt idx="35">
                  <c:v>4.2</c:v>
                </c:pt>
                <c:pt idx="36">
                  <c:v>4.09</c:v>
                </c:pt>
                <c:pt idx="37">
                  <c:v>4.2</c:v>
                </c:pt>
                <c:pt idx="38">
                  <c:v>4.11</c:v>
                </c:pt>
                <c:pt idx="39">
                  <c:v>3</c:v>
                </c:pt>
                <c:pt idx="40">
                  <c:v>3.46</c:v>
                </c:pt>
                <c:pt idx="41">
                  <c:v>2.97</c:v>
                </c:pt>
                <c:pt idx="42">
                  <c:v>2.34</c:v>
                </c:pt>
                <c:pt idx="43">
                  <c:v>1.99</c:v>
                </c:pt>
                <c:pt idx="44">
                  <c:v>1.77</c:v>
                </c:pt>
                <c:pt idx="45">
                  <c:v>1.59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  <c:max val="5.5"/>
          <c:min val="0"/>
        </c:scaling>
        <c:delete val="0"/>
        <c:axPos val="l"/>
        <c:majorGridlines>
          <c:spPr>
            <a:ln w="6350" cap="flat">
              <a:solidFill>
                <a:srgbClr val="E1E6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42430"/>
                </a:solidFill>
                <a:latin typeface="+mj-lt"/>
              </a:defRPr>
            </a:pPr>
            <a:r>
              <a:rPr sz="1300" b="0" i="0" u="none" strike="noStrike">
                <a:solidFill>
                  <a:srgbClr val="142430"/>
                </a:solidFill>
                <a:latin typeface="+mj-lt"/>
              </a:rPr>
              <a:t>Manankattiya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Manankattiya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Sheet1!$A$2:$A$47</c:f>
              <c:multiLvlStrCache>
                <c:ptCount val="46"/>
                <c:lvl>
                  <c:pt idx="0">
                    <c:v>2023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2024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2025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2026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</c:lvl>
              </c:multiLvlStrCache>
            </c:multiLvl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/>
                </c:pt>
                <c:pt idx="9">
                  <c:v/>
                </c:pt>
                <c:pt idx="10">
                  <c:v>3.43</c:v>
                </c:pt>
                <c:pt idx="11">
                  <c:v>3.45</c:v>
                </c:pt>
                <c:pt idx="12">
                  <c:v>3.45</c:v>
                </c:pt>
                <c:pt idx="13">
                  <c:v>3.31</c:v>
                </c:pt>
                <c:pt idx="14">
                  <c:v>2.84</c:v>
                </c:pt>
                <c:pt idx="15">
                  <c:v>2.27</c:v>
                </c:pt>
                <c:pt idx="16">
                  <c:v>1.86</c:v>
                </c:pt>
                <c:pt idx="17">
                  <c:v>1.38</c:v>
                </c:pt>
                <c:pt idx="18">
                  <c:v>0.84</c:v>
                </c:pt>
                <c:pt idx="19">
                  <c:v>0.8</c:v>
                </c:pt>
                <c:pt idx="20">
                  <c:v>0.89</c:v>
                </c:pt>
                <c:pt idx="21">
                  <c:v>0.95</c:v>
                </c:pt>
                <c:pt idx="22">
                  <c:v>1.37</c:v>
                </c:pt>
                <c:pt idx="23">
                  <c:v/>
                </c:pt>
                <c:pt idx="24">
                  <c:v>3.66</c:v>
                </c:pt>
                <c:pt idx="25">
                  <c:v>3.48</c:v>
                </c:pt>
                <c:pt idx="26">
                  <c:v/>
                </c:pt>
                <c:pt idx="27">
                  <c:v/>
                </c:pt>
                <c:pt idx="28">
                  <c:v/>
                </c:pt>
                <c:pt idx="29">
                  <c:v>2.67</c:v>
                </c:pt>
                <c:pt idx="30">
                  <c:v>2.21</c:v>
                </c:pt>
                <c:pt idx="31">
                  <c:v>1.85</c:v>
                </c:pt>
                <c:pt idx="32">
                  <c:v>1.72</c:v>
                </c:pt>
                <c:pt idx="33">
                  <c:v>1.5</c:v>
                </c:pt>
                <c:pt idx="34">
                  <c:v>1.17</c:v>
                </c:pt>
                <c:pt idx="35">
                  <c:v>3.25</c:v>
                </c:pt>
                <c:pt idx="36">
                  <c:v>3.09</c:v>
                </c:pt>
                <c:pt idx="37">
                  <c:v>2.76</c:v>
                </c:pt>
                <c:pt idx="38">
                  <c:v>2.63</c:v>
                </c:pt>
                <c:pt idx="39">
                  <c:v>1.93</c:v>
                </c:pt>
                <c:pt idx="40">
                  <c:v>1.89</c:v>
                </c:pt>
                <c:pt idx="41">
                  <c:v>1</c:v>
                </c:pt>
                <c:pt idx="42">
                  <c:v>0.59</c:v>
                </c:pt>
                <c:pt idx="43">
                  <c:v>0</c:v>
                </c:pt>
                <c:pt idx="44">
                  <c:v/>
                </c:pt>
                <c:pt idx="45">
                  <c:v/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  <c:max val="5.5"/>
          <c:min val="0"/>
        </c:scaling>
        <c:delete val="0"/>
        <c:axPos val="l"/>
        <c:majorGridlines>
          <c:spPr>
            <a:ln w="6350" cap="flat">
              <a:solidFill>
                <a:srgbClr val="E1E6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42430"/>
                </a:solidFill>
                <a:latin typeface="+mj-lt"/>
              </a:defRPr>
            </a:pPr>
            <a:r>
              <a:rPr sz="1300" b="0" i="0" u="none" strike="noStrike">
                <a:solidFill>
                  <a:srgbClr val="142430"/>
                </a:solidFill>
                <a:latin typeface="+mj-lt"/>
              </a:rPr>
              <a:t>Nachchaduwa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Nachchaduwa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Sheet1!$A$2:$A$47</c:f>
              <c:multiLvlStrCache>
                <c:ptCount val="46"/>
                <c:lvl>
                  <c:pt idx="0">
                    <c:v>2023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2024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2025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2026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</c:lvl>
              </c:multiLvlStrCache>
            </c:multiLvl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/>
                </c:pt>
                <c:pt idx="9">
                  <c:v>0</c:v>
                </c:pt>
                <c:pt idx="10">
                  <c:v>2.47</c:v>
                </c:pt>
                <c:pt idx="11">
                  <c:v>2.85</c:v>
                </c:pt>
                <c:pt idx="12">
                  <c:v>2.75</c:v>
                </c:pt>
                <c:pt idx="13">
                  <c:v>2.55</c:v>
                </c:pt>
                <c:pt idx="14">
                  <c:v>2.39</c:v>
                </c:pt>
                <c:pt idx="15">
                  <c:v>1.79</c:v>
                </c:pt>
                <c:pt idx="16">
                  <c:v>1.53</c:v>
                </c:pt>
                <c:pt idx="17">
                  <c:v>1.93</c:v>
                </c:pt>
                <c:pt idx="18">
                  <c:v>1.18</c:v>
                </c:pt>
                <c:pt idx="19">
                  <c:v>1.06</c:v>
                </c:pt>
                <c:pt idx="20">
                  <c:v>1.67</c:v>
                </c:pt>
                <c:pt idx="21">
                  <c:v>1.62</c:v>
                </c:pt>
                <c:pt idx="22">
                  <c:v/>
                </c:pt>
                <c:pt idx="23">
                  <c:v>2.78</c:v>
                </c:pt>
                <c:pt idx="24">
                  <c:v>2.86</c:v>
                </c:pt>
                <c:pt idx="25">
                  <c:v>2.75</c:v>
                </c:pt>
                <c:pt idx="26">
                  <c:v>2.96</c:v>
                </c:pt>
                <c:pt idx="27">
                  <c:v>2.61</c:v>
                </c:pt>
                <c:pt idx="28">
                  <c:v/>
                </c:pt>
                <c:pt idx="29">
                  <c:v>2.25</c:v>
                </c:pt>
                <c:pt idx="30">
                  <c:v>1.44</c:v>
                </c:pt>
                <c:pt idx="31">
                  <c:v>0.84</c:v>
                </c:pt>
                <c:pt idx="32">
                  <c:v>0.78</c:v>
                </c:pt>
                <c:pt idx="33">
                  <c:v/>
                </c:pt>
                <c:pt idx="34">
                  <c:v>1.79</c:v>
                </c:pt>
                <c:pt idx="35">
                  <c:v>2.4</c:v>
                </c:pt>
                <c:pt idx="36">
                  <c:v>2.58</c:v>
                </c:pt>
                <c:pt idx="37">
                  <c:v/>
                </c:pt>
                <c:pt idx="38">
                  <c:v>2.39</c:v>
                </c:pt>
                <c:pt idx="39">
                  <c:v/>
                </c:pt>
                <c:pt idx="40">
                  <c:v>2.6</c:v>
                </c:pt>
                <c:pt idx="41">
                  <c:v>1.81</c:v>
                </c:pt>
                <c:pt idx="42">
                  <c:v>1.25</c:v>
                </c:pt>
                <c:pt idx="43">
                  <c:v>0.15</c:v>
                </c:pt>
                <c:pt idx="44">
                  <c:v>0.08</c:v>
                </c:pt>
                <c:pt idx="45">
                  <c:v>0.38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  <c:max val="5.5"/>
          <c:min val="0"/>
        </c:scaling>
        <c:delete val="0"/>
        <c:axPos val="l"/>
        <c:majorGridlines>
          <c:spPr>
            <a:ln w="6350" cap="flat">
              <a:solidFill>
                <a:srgbClr val="E1E6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42430"/>
                </a:solidFill>
                <a:latin typeface="+mj-lt"/>
              </a:defRPr>
            </a:pPr>
            <a:r>
              <a:rPr sz="1300" b="0" i="0" u="none" strike="noStrike">
                <a:solidFill>
                  <a:srgbClr val="142430"/>
                </a:solidFill>
                <a:latin typeface="+mj-lt"/>
              </a:rPr>
              <a:t>Nuwara Wewa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Nuwara Wewa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Sheet1!$A$2:$A$47</c:f>
              <c:multiLvlStrCache>
                <c:ptCount val="46"/>
                <c:lvl>
                  <c:pt idx="0">
                    <c:v>2023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2024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2025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2026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</c:lvl>
              </c:multiLvlStrCache>
            </c:multiLvl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/>
                </c:pt>
                <c:pt idx="9">
                  <c:v>0</c:v>
                </c:pt>
                <c:pt idx="10">
                  <c:v>3.99</c:v>
                </c:pt>
                <c:pt idx="11">
                  <c:v>4.28</c:v>
                </c:pt>
                <c:pt idx="12">
                  <c:v>3.72</c:v>
                </c:pt>
                <c:pt idx="13">
                  <c:v>3.64</c:v>
                </c:pt>
                <c:pt idx="14">
                  <c:v>3.04</c:v>
                </c:pt>
                <c:pt idx="15">
                  <c:v>2.43</c:v>
                </c:pt>
                <c:pt idx="16">
                  <c:v/>
                </c:pt>
                <c:pt idx="17">
                  <c:v>2.97</c:v>
                </c:pt>
                <c:pt idx="18">
                  <c:v>2.38</c:v>
                </c:pt>
                <c:pt idx="19">
                  <c:v>1.98</c:v>
                </c:pt>
                <c:pt idx="20">
                  <c:v>1.8</c:v>
                </c:pt>
                <c:pt idx="21">
                  <c:v>1.09</c:v>
                </c:pt>
                <c:pt idx="22">
                  <c:v/>
                </c:pt>
                <c:pt idx="23">
                  <c:v>3.86</c:v>
                </c:pt>
                <c:pt idx="24">
                  <c:v>4.33</c:v>
                </c:pt>
                <c:pt idx="25">
                  <c:v>4.05</c:v>
                </c:pt>
                <c:pt idx="26">
                  <c:v>4.15</c:v>
                </c:pt>
                <c:pt idx="27">
                  <c:v/>
                </c:pt>
                <c:pt idx="28">
                  <c:v>3.95</c:v>
                </c:pt>
                <c:pt idx="29">
                  <c:v>3.38</c:v>
                </c:pt>
                <c:pt idx="30">
                  <c:v>2.99</c:v>
                </c:pt>
                <c:pt idx="31">
                  <c:v>2.4</c:v>
                </c:pt>
                <c:pt idx="32">
                  <c:v>2.12</c:v>
                </c:pt>
                <c:pt idx="33">
                  <c:v/>
                </c:pt>
                <c:pt idx="34">
                  <c:v>2.01</c:v>
                </c:pt>
                <c:pt idx="35">
                  <c:v>4.28</c:v>
                </c:pt>
                <c:pt idx="36">
                  <c:v>3.71</c:v>
                </c:pt>
                <c:pt idx="37">
                  <c:v/>
                </c:pt>
                <c:pt idx="38">
                  <c:v>3.53</c:v>
                </c:pt>
                <c:pt idx="39">
                  <c:v>3.18</c:v>
                </c:pt>
                <c:pt idx="40">
                  <c:v>3.12</c:v>
                </c:pt>
                <c:pt idx="41">
                  <c:v>3.25</c:v>
                </c:pt>
                <c:pt idx="42">
                  <c:v>2.84</c:v>
                </c:pt>
                <c:pt idx="43">
                  <c:v>2.28</c:v>
                </c:pt>
                <c:pt idx="44">
                  <c:v>2.07</c:v>
                </c:pt>
                <c:pt idx="45">
                  <c:v>2.02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  <c:max val="5.5"/>
          <c:min val="0"/>
        </c:scaling>
        <c:delete val="0"/>
        <c:axPos val="l"/>
        <c:majorGridlines>
          <c:spPr>
            <a:ln w="6350" cap="flat">
              <a:solidFill>
                <a:srgbClr val="E1E6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6656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828800"/>
            <a:ext cx="6675120" cy="1691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611880"/>
            <a:ext cx="58521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1908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SWOT Tank Water Tracker for Sri Lanka  ·  Group 6, JARVIS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1908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SWOT Tank Water Tracker for Sri Lanka  ·  Group 6, JARVIS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FC1F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chart" Target="/ppt/charts/chart4.xml"/><Relationship Id="rId5" Type="http://schemas.openxmlformats.org/officeDocument/2006/relationships/chart" Target="/ppt/charts/chart5.xml"/><Relationship Id="rId6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ibrechb.github.io/swot-data-explorer/" TargetMode="External"/><Relationship Id="rId1" Type="http://schemas.openxmlformats.org/officeDocument/2006/relationships/image" Target="../media/image-17-1.jpg"/><Relationship Id="rId2" Type="http://schemas.openxmlformats.org/officeDocument/2006/relationships/image" Target="../media/image-17-2.png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entinel-2 satellite view of the tanks around Mahakanadaraw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37160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chemeClr val="accent5"/>
                </a:solidFill>
              </a:rPr>
              <a:t>IS4990 COMPREHENSIVE GROUP PROJECT  ·  PROJECT PROPOSAL</a:t>
            </a:r>
            <a:endParaRPr lang="en-US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640080" y="1828800"/>
            <a:ext cx="66751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chemeClr val="bg1"/>
                </a:solidFill>
              </a:rPr>
              <a:t>SWOT Tank Water Tracker for Sri Lanka</a:t>
            </a:r>
            <a:endParaRPr lang="en-US" sz="4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640080" y="361188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An AI system that estimates how much water each tank holds, using free satellite data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47548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Group 6  ·  JARVIS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16636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9D6DE"/>
                </a:solidFill>
              </a:rPr>
              <a:t>Supervisors: Dr. Upeksha Ganegoda (IT)  ·  Prof. (Mrs) Thanuja Sandanayake (IDS)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55046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9D6DE"/>
                </a:solidFill>
              </a:rPr>
              <a:t>October 2026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852160" y="6446520"/>
            <a:ext cx="5788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C9D6DE"/>
                </a:solidFill>
              </a:rPr>
              <a:t>Tanks around Mahakanadarawa, Sentinel-2, 28 Feb 2026. Contains modified Copernicus Sentinel data 2026.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Why: dry-zone farming depends on tank water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~23,000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3200400" y="1435608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small tanks of 80 ha or less in Sri Lanka, the base of dry-zone farming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00400" y="20574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</a:rPr>
              <a:t>National Tanks Survey, in Lopane et al., 2025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1576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200400" y="2734056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seasons a year. Before each, farmers plan the crop by the water in the tank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33558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</a:rPr>
              <a:t>Cultivation meetings at village tanks, Oka et al., 2015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014216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1,160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3200400" y="4032504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small tanks damaged by Cyclone Ditwah in November 2025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465429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</a:rPr>
              <a:t>Department of Agrarian Development, December 2025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983480"/>
            <a:ext cx="626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Knowing each tank's water helps farmers plan the season, and helps officers share water and prepare for floods.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687568"/>
            <a:ext cx="6263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But today, nobody can say how much water most tanks hold.</a:t>
            </a:r>
            <a:endParaRPr lang="en-US" sz="1600" dirty="0"/>
          </a:p>
        </p:txBody>
      </p:sp>
      <p:pic>
        <p:nvPicPr>
          <p:cNvPr id="14" name="Image 0" descr="Satellite image of the study area with every mapped tank shown in blu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192" y="1371600"/>
            <a:ext cx="4389120" cy="4846320"/>
          </a:xfrm>
          <a:prstGeom prst="rect">
            <a:avLst/>
          </a:prstGeom>
        </p:spPr>
      </p:pic>
      <p:sp>
        <p:nvSpPr>
          <p:cNvPr id="15" name="image caption"/>
          <p:cNvSpPr/>
          <p:nvPr/>
        </p:nvSpPr>
        <p:spPr>
          <a:xfrm>
            <a:off x="7388352" y="5413248"/>
            <a:ext cx="4114800" cy="676656"/>
          </a:xfrm>
          <a:prstGeom prst="roundRect">
            <a:avLst>
              <a:gd name="adj" fmla="val 10811"/>
            </a:avLst>
          </a:prstGeom>
          <a:solidFill>
            <a:srgbClr val="0B2230">
              <a:alpha val="88000"/>
            </a:srgbClr>
          </a:solidFill>
          <a:ln w="12700">
            <a:solidFill>
              <a:srgbClr val="0B223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516368" y="5486400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432 tanks of 6.25 ha or more in our study area (blue)</a:t>
            </a:r>
            <a:endParaRPr lang="en-US" sz="1500" dirty="0"/>
          </a:p>
          <a:p>
            <a:pPr indent="0" marL="0">
              <a:buNone/>
            </a:pPr>
            <a:r>
              <a:rPr lang="en-US" sz="900" dirty="0">
                <a:solidFill>
                  <a:schemeClr val="bg1"/>
                </a:solidFill>
              </a:rPr>
              <a:t>Sentinel-2, 28 Feb 2026 · outlines © OpenStreetMap contributors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The problem we solve</a:t>
            </a:r>
            <a:endParaRPr lang="en-US" sz="3400" dirty="0"/>
          </a:p>
        </p:txBody>
      </p:sp>
      <p:sp>
        <p:nvSpPr>
          <p:cNvPr id="3" name="problem statement"/>
          <p:cNvSpPr/>
          <p:nvPr/>
        </p:nvSpPr>
        <p:spPr>
          <a:xfrm>
            <a:off x="548640" y="1280160"/>
            <a:ext cx="11094415" cy="1143000"/>
          </a:xfrm>
          <a:prstGeom prst="roundRect">
            <a:avLst>
              <a:gd name="adj" fmla="val 9600"/>
            </a:avLst>
          </a:prstGeom>
          <a:solidFill>
            <a:srgbClr val="0B2230"/>
          </a:solidFill>
          <a:ln w="9525">
            <a:solidFill>
              <a:srgbClr val="0B223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417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5"/>
                </a:solidFill>
              </a:rPr>
              <a:t>THE PROBLEM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1700784"/>
            <a:ext cx="104543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most Sri Lankan tanks, nobody can say how much water they hold right now, and there is no low-cost way to measure it often.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33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</a:rPr>
              <a:t>WHY IT IS STILL UNSOLVED</a:t>
            </a:r>
            <a:endParaRPr lang="en-US" sz="1200" dirty="0"/>
          </a:p>
        </p:txBody>
      </p:sp>
      <p:sp>
        <p:nvSpPr>
          <p:cNvPr id="7" name="gap No gauges on village tanks"/>
          <p:cNvSpPr/>
          <p:nvPr/>
        </p:nvSpPr>
        <p:spPr>
          <a:xfrm>
            <a:off x="548640" y="2926080"/>
            <a:ext cx="5432908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8" name="icon FaGaugeHigh"/>
          <p:cNvSpPr/>
          <p:nvPr/>
        </p:nvSpPr>
        <p:spPr>
          <a:xfrm>
            <a:off x="777240" y="3227832"/>
            <a:ext cx="530352" cy="53035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3360420"/>
            <a:ext cx="265176" cy="26517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508760" y="3044952"/>
            <a:ext cx="42441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gauges on village tanks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508760" y="3383280"/>
            <a:ext cx="42441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Only 118 reservoirs publish daily water levels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1508760" y="3803904"/>
            <a:ext cx="42441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Irrigation Department, Reservoir Status, 25 Oct 2026</a:t>
            </a:r>
            <a:endParaRPr lang="en-US" sz="950" dirty="0"/>
          </a:p>
        </p:txBody>
      </p:sp>
      <p:sp>
        <p:nvSpPr>
          <p:cNvPr id="13" name="gap Maps show area, not volume"/>
          <p:cNvSpPr/>
          <p:nvPr/>
        </p:nvSpPr>
        <p:spPr>
          <a:xfrm>
            <a:off x="6210148" y="2926080"/>
            <a:ext cx="5432908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4" name="icon FaMap"/>
          <p:cNvSpPr/>
          <p:nvPr/>
        </p:nvSpPr>
        <p:spPr>
          <a:xfrm>
            <a:off x="6438748" y="3227832"/>
            <a:ext cx="530352" cy="53035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336" y="3360420"/>
            <a:ext cx="265176" cy="265176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7170268" y="3044952"/>
            <a:ext cx="42441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Maps show area, not volume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7170268" y="3383280"/>
            <a:ext cx="42441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IFAD maps over 10,650 water bodies, but by area only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7170268" y="3803904"/>
            <a:ext cx="42441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IFAD, 2026</a:t>
            </a:r>
            <a:endParaRPr lang="en-US" sz="950" dirty="0"/>
          </a:p>
        </p:txBody>
      </p:sp>
      <p:sp>
        <p:nvSpPr>
          <p:cNvPr id="19" name="gap Clouds and water plants hide the water"/>
          <p:cNvSpPr/>
          <p:nvPr/>
        </p:nvSpPr>
        <p:spPr>
          <a:xfrm>
            <a:off x="548640" y="4160520"/>
            <a:ext cx="5432908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0" name="icon FaCloud"/>
          <p:cNvSpPr/>
          <p:nvPr/>
        </p:nvSpPr>
        <p:spPr>
          <a:xfrm>
            <a:off x="777240" y="4462272"/>
            <a:ext cx="530352" cy="53035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594860"/>
            <a:ext cx="265176" cy="26517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508760" y="4279392"/>
            <a:ext cx="42441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Clouds and water plants hide the water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1508760" y="4617720"/>
            <a:ext cx="42441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Only 17–22% of Sentinel-2 dates were clear over our tanks; plants cover 3 of our 8 village tanks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1508760" y="5038344"/>
            <a:ext cx="42441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Our data check, October 2026</a:t>
            </a:r>
            <a:endParaRPr lang="en-US" sz="950" dirty="0"/>
          </a:p>
        </p:txBody>
      </p:sp>
      <p:sp>
        <p:nvSpPr>
          <p:cNvPr id="25" name="gap SWOT gives height, not volume"/>
          <p:cNvSpPr/>
          <p:nvPr/>
        </p:nvSpPr>
        <p:spPr>
          <a:xfrm>
            <a:off x="6210148" y="4160520"/>
            <a:ext cx="5432908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6" name="icon FaSatellite"/>
          <p:cNvSpPr/>
          <p:nvPr/>
        </p:nvSpPr>
        <p:spPr>
          <a:xfrm>
            <a:off x="6438748" y="4462272"/>
            <a:ext cx="530352" cy="53035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336" y="4594860"/>
            <a:ext cx="265176" cy="265176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170268" y="4279392"/>
            <a:ext cx="42441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SWOT gives height, not volume</a:t>
            </a:r>
            <a:endParaRPr lang="en-US" sz="1600" dirty="0"/>
          </a:p>
        </p:txBody>
      </p:sp>
      <p:sp>
        <p:nvSpPr>
          <p:cNvPr id="29" name="Text 23"/>
          <p:cNvSpPr txBox="1"/>
          <p:nvPr/>
        </p:nvSpPr>
        <p:spPr>
          <a:xfrm>
            <a:off x="7170268" y="4617720"/>
            <a:ext cx="42441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Height only, and not yet checked on Sri Lankan tanks</a:t>
            </a:r>
            <a:endParaRPr lang="en-US" sz="1250" dirty="0"/>
          </a:p>
        </p:txBody>
      </p:sp>
      <p:sp>
        <p:nvSpPr>
          <p:cNvPr id="30" name="Text 24"/>
          <p:cNvSpPr txBox="1"/>
          <p:nvPr/>
        </p:nvSpPr>
        <p:spPr>
          <a:xfrm>
            <a:off x="7170268" y="5038344"/>
            <a:ext cx="42441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NASA and CNES satellite, launched December 2022</a:t>
            </a:r>
            <a:endParaRPr lang="en-US" sz="950" dirty="0"/>
          </a:p>
        </p:txBody>
      </p:sp>
      <p:sp>
        <p:nvSpPr>
          <p:cNvPr id="31" name="our answer"/>
          <p:cNvSpPr/>
          <p:nvPr/>
        </p:nvSpPr>
        <p:spPr>
          <a:xfrm>
            <a:off x="548640" y="5458968"/>
            <a:ext cx="11094415" cy="822960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32" name="icon FaDroplet"/>
          <p:cNvSpPr/>
          <p:nvPr/>
        </p:nvSpPr>
        <p:spPr>
          <a:xfrm>
            <a:off x="822960" y="5596128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5733288"/>
            <a:ext cx="274320" cy="274320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600200" y="5486400"/>
            <a:ext cx="9814255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Our answer: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 AI system that turns free satellite data into each tank's storage, in m³ and % full, every 5–12 days, checked against gauges.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For farmer organisations, the Department of Agrarian Development (village tanks) and the Irrigation Department (reservoirs).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SWOT gives the height. We turn it into water</a:t>
            </a:r>
            <a:endParaRPr lang="en-US" sz="3400" dirty="0"/>
          </a:p>
        </p:txBody>
      </p:sp>
      <p:sp>
        <p:nvSpPr>
          <p:cNvPr id="3" name="What SWOT gives"/>
          <p:cNvSpPr/>
          <p:nvPr/>
        </p:nvSpPr>
        <p:spPr>
          <a:xfrm>
            <a:off x="548640" y="1325880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4" name="icon FaSatellite"/>
          <p:cNvSpPr/>
          <p:nvPr/>
        </p:nvSpPr>
        <p:spPr>
          <a:xfrm>
            <a:off x="868680" y="1627632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" y="1778508"/>
            <a:ext cx="301752" cy="30175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6733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SWOT gives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87168"/>
            <a:ext cx="4754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The water height of each lake, about twice every 21 days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Only for lakes in its prior lake list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Mostly "suspect" readings on small village tanks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No volume, and nothing between passes</a:t>
            </a:r>
            <a:endParaRPr lang="en-US" sz="1600" dirty="0"/>
          </a:p>
        </p:txBody>
      </p:sp>
      <p:sp>
        <p:nvSpPr>
          <p:cNvPr id="8" name="What our project adds"/>
          <p:cNvSpPr/>
          <p:nvPr/>
        </p:nvSpPr>
        <p:spPr>
          <a:xfrm>
            <a:off x="6245352" y="1325880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9" name="icon FaDroplet"/>
          <p:cNvSpPr/>
          <p:nvPr/>
        </p:nvSpPr>
        <p:spPr>
          <a:xfrm>
            <a:off x="6565392" y="1627632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268" y="1778508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42632" y="16733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our project adds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6611112" y="2487168"/>
            <a:ext cx="4754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Water area from Sentinel-1 and Sentinel-2 by AI, even under cloud and water plants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height–area–volume curve for every tank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Storage in m³ and % full, every 5–12 days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Accuracy checked against Irrigation Department gauges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dashboard for irrigation officers and farmers</a:t>
            </a:r>
            <a:endParaRPr lang="en-US" sz="1600" dirty="0"/>
          </a:p>
        </p:txBody>
      </p:sp>
      <p:sp>
        <p:nvSpPr>
          <p:cNvPr id="13" name="icon FaArrowRight"/>
          <p:cNvSpPr/>
          <p:nvPr/>
        </p:nvSpPr>
        <p:spPr>
          <a:xfrm>
            <a:off x="5820156" y="297180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316" y="310896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48640" y="544068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SWOT is the ruler. We turn its readings into water in the tank.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bg1"/>
                </a:solidFill>
              </a:rPr>
              <a:t>SWOT: a satellite that measures water height</a:t>
            </a:r>
            <a:endParaRPr lang="en-US" sz="3400" dirty="0"/>
          </a:p>
        </p:txBody>
      </p:sp>
      <p:pic>
        <p:nvPicPr>
          <p:cNvPr id="3" name="Image 0" descr="Illustration of the SWOT satellite above Eart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25880"/>
            <a:ext cx="6309360" cy="35478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9194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C9D6DE"/>
                </a:solidFill>
              </a:rPr>
              <a:t>Illustration: NASA/JPL-Caltech</a:t>
            </a:r>
            <a:endParaRPr lang="en-US" sz="900" dirty="0"/>
          </a:p>
        </p:txBody>
      </p:sp>
      <p:sp>
        <p:nvSpPr>
          <p:cNvPr id="5" name="fact Dec 2022"/>
          <p:cNvSpPr/>
          <p:nvPr/>
        </p:nvSpPr>
        <p:spPr>
          <a:xfrm>
            <a:off x="548640" y="5230368"/>
            <a:ext cx="1444752" cy="987552"/>
          </a:xfrm>
          <a:prstGeom prst="roundRect">
            <a:avLst>
              <a:gd name="adj" fmla="val 11111"/>
            </a:avLst>
          </a:prstGeom>
          <a:solidFill>
            <a:srgbClr val="12384D"/>
          </a:solidFill>
          <a:ln w="9525">
            <a:solidFill>
              <a:srgbClr val="12384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53035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2022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56967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D6DE"/>
                </a:solidFill>
              </a:rPr>
              <a:t>launched by NASA and CNES (France)</a:t>
            </a:r>
            <a:endParaRPr lang="en-US" sz="1000" dirty="0"/>
          </a:p>
        </p:txBody>
      </p:sp>
      <p:sp>
        <p:nvSpPr>
          <p:cNvPr id="8" name="fact 120 km"/>
          <p:cNvSpPr/>
          <p:nvPr/>
        </p:nvSpPr>
        <p:spPr>
          <a:xfrm>
            <a:off x="2169871" y="5230368"/>
            <a:ext cx="1444752" cy="987552"/>
          </a:xfrm>
          <a:prstGeom prst="roundRect">
            <a:avLst>
              <a:gd name="adj" fmla="val 11111"/>
            </a:avLst>
          </a:prstGeom>
          <a:solidFill>
            <a:srgbClr val="12384D"/>
          </a:solidFill>
          <a:ln w="9525">
            <a:solidFill>
              <a:srgbClr val="12384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307031" y="53035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 km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2307031" y="56967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D6DE"/>
                </a:solidFill>
              </a:rPr>
              <a:t>wide strip measured on each pass</a:t>
            </a:r>
            <a:endParaRPr lang="en-US" sz="1000" dirty="0"/>
          </a:p>
        </p:txBody>
      </p:sp>
      <p:sp>
        <p:nvSpPr>
          <p:cNvPr id="11" name="fact 21 days"/>
          <p:cNvSpPr/>
          <p:nvPr/>
        </p:nvSpPr>
        <p:spPr>
          <a:xfrm>
            <a:off x="3791102" y="5230368"/>
            <a:ext cx="1444752" cy="987552"/>
          </a:xfrm>
          <a:prstGeom prst="roundRect">
            <a:avLst>
              <a:gd name="adj" fmla="val 11111"/>
            </a:avLst>
          </a:prstGeom>
          <a:solidFill>
            <a:srgbClr val="12384D"/>
          </a:solidFill>
          <a:ln w="9525">
            <a:solidFill>
              <a:srgbClr val="12384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928262" y="53035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days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3928262" y="56967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D6DE"/>
                </a:solidFill>
              </a:rPr>
              <a:t>until the same pass comes back</a:t>
            </a:r>
            <a:endParaRPr lang="en-US" sz="1000" dirty="0"/>
          </a:p>
        </p:txBody>
      </p:sp>
      <p:sp>
        <p:nvSpPr>
          <p:cNvPr id="14" name="fact 2 passes"/>
          <p:cNvSpPr/>
          <p:nvPr/>
        </p:nvSpPr>
        <p:spPr>
          <a:xfrm>
            <a:off x="5412334" y="5230368"/>
            <a:ext cx="1444752" cy="987552"/>
          </a:xfrm>
          <a:prstGeom prst="roundRect">
            <a:avLst>
              <a:gd name="adj" fmla="val 11111"/>
            </a:avLst>
          </a:prstGeom>
          <a:solidFill>
            <a:srgbClr val="12384D"/>
          </a:solidFill>
          <a:ln w="9525">
            <a:solidFill>
              <a:srgbClr val="12384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549494" y="53035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passes</a:t>
            </a:r>
            <a:endParaRPr lang="en-US" sz="2100" dirty="0"/>
          </a:p>
        </p:txBody>
      </p:sp>
      <p:sp>
        <p:nvSpPr>
          <p:cNvPr id="16" name="Text 13"/>
          <p:cNvSpPr txBox="1"/>
          <p:nvPr/>
        </p:nvSpPr>
        <p:spPr>
          <a:xfrm>
            <a:off x="5549494" y="56967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D6DE"/>
                </a:solidFill>
              </a:rPr>
              <a:t>see our tanks: 273 and 092</a:t>
            </a:r>
            <a:endParaRPr lang="en-US" sz="1000" dirty="0"/>
          </a:p>
        </p:txBody>
      </p:sp>
      <p:pic>
        <p:nvPicPr>
          <p:cNvPr id="17" name="Image 1" descr="Map of Sri Lanka with the strips of the 7 SWOT passes; passes 273 and 092 cross our study are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658" y="1280160"/>
            <a:ext cx="3276755" cy="4983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FC1F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What SWOT sees: one pass, every lake at once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lakes measured in a single pass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2491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SWOT pass 273 on 11 Oct 2026, in our 44 × 55 km study area</a:t>
            </a:r>
            <a:endParaRPr lang="en-US" sz="1400" dirty="0"/>
          </a:p>
        </p:txBody>
      </p:sp>
      <p:sp>
        <p:nvSpPr>
          <p:cNvPr id="6" name="icon FaRulerVertical"/>
          <p:cNvSpPr/>
          <p:nvPr/>
        </p:nvSpPr>
        <p:spPr>
          <a:xfrm>
            <a:off x="548640" y="3383280"/>
            <a:ext cx="512064" cy="51206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3511296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80160" y="341071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Each colour is the water height SWOT measured, in metres above sea level.</a:t>
            </a:r>
            <a:endParaRPr lang="en-US" sz="1500" dirty="0"/>
          </a:p>
        </p:txBody>
      </p:sp>
      <p:sp>
        <p:nvSpPr>
          <p:cNvPr id="9" name="icon FaCircleCheck"/>
          <p:cNvSpPr/>
          <p:nvPr/>
        </p:nvSpPr>
        <p:spPr>
          <a:xfrm>
            <a:off x="548640" y="4169664"/>
            <a:ext cx="512064" cy="51206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297680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80160" y="4197096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All 5 of our reservoirs were measured on this pass, for example Hurulu Wewa at 127.91 m.</a:t>
            </a:r>
            <a:endParaRPr lang="en-US" sz="1500" dirty="0"/>
          </a:p>
        </p:txBody>
      </p:sp>
      <p:sp>
        <p:nvSpPr>
          <p:cNvPr id="12" name="icon FaEyeSlash"/>
          <p:cNvSpPr/>
          <p:nvPr/>
        </p:nvSpPr>
        <p:spPr>
          <a:xfrm>
            <a:off x="548640" y="4956048"/>
            <a:ext cx="512064" cy="51206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084064"/>
            <a:ext cx="256032" cy="25603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80160" y="498348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SWOT cannot measure the strip right under itself, shown hatched on the map.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594360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</a:rPr>
              <a:t>Data: NASA/JPL and CNES, SWOT Lake Single-Pass product, version D, from NASA PO.DAAC.</a:t>
            </a:r>
            <a:endParaRPr lang="en-US" sz="1050" dirty="0"/>
          </a:p>
        </p:txBody>
      </p:sp>
      <p:pic>
        <p:nvPicPr>
          <p:cNvPr id="16" name="Image 3" descr="Map of every lake SWOT measured in the study area on 11 October 2026, coloured by water heigh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174" y="1188720"/>
            <a:ext cx="3608138" cy="5120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Clouds hide the tanks. Radar sees through them</a:t>
            </a:r>
            <a:endParaRPr lang="en-US" sz="3400" dirty="0"/>
          </a:p>
        </p:txBody>
      </p:sp>
      <p:pic>
        <p:nvPicPr>
          <p:cNvPr id="3" name="Image 0" descr="Sentinel-2, clear day, Hurulu Wewa, 28 Feb 2026 · optical, 10 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80160"/>
            <a:ext cx="3520440" cy="371246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10235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Sentinel-2, clear day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542239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Hurulu Wewa, 28 Feb 2026 · optical, 10 m</a:t>
            </a:r>
            <a:endParaRPr lang="en-US" sz="1200" dirty="0"/>
          </a:p>
        </p:txBody>
      </p:sp>
      <p:pic>
        <p:nvPicPr>
          <p:cNvPr id="6" name="Image 1" descr="Sentinel-2, monsoon cloud, Hurulu Wewa, 30 Nov 2025 · the tank is hidde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1280160"/>
            <a:ext cx="3520440" cy="371246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334256" y="510235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Sentinel-2, monsoon cloud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334256" y="542239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Hurulu Wewa, 30 Nov 2025 · the tank is hidden</a:t>
            </a:r>
            <a:endParaRPr lang="en-US" sz="1200" dirty="0"/>
          </a:p>
        </p:txBody>
      </p:sp>
      <p:pic>
        <p:nvPicPr>
          <p:cNvPr id="9" name="Image 2" descr="Sentinel-1 radar, Hurulu Wewa, 2 Dec 2025 · water shows d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872" y="1280160"/>
            <a:ext cx="3520440" cy="371246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119872" y="510235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Sentinel-1 radar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8119872" y="542239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Hurulu Wewa, 2 Dec 2025 · water shows dark</a:t>
            </a:r>
            <a:endParaRPr lang="en-US" sz="1200" dirty="0"/>
          </a:p>
        </p:txBody>
      </p:sp>
      <p:sp>
        <p:nvSpPr>
          <p:cNvPr id="12" name="icon FaCloud"/>
          <p:cNvSpPr/>
          <p:nvPr/>
        </p:nvSpPr>
        <p:spPr>
          <a:xfrm>
            <a:off x="548640" y="5833872"/>
            <a:ext cx="438912" cy="43891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5943600"/>
            <a:ext cx="219456" cy="2194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143000" y="5833872"/>
            <a:ext cx="6858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Only 17–22% of Sentinel-2 dates were clear over our test tanks, so radar is a core input.</a:t>
            </a:r>
            <a:endParaRPr lang="en-US" sz="14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833872"/>
            <a:ext cx="35021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Contains modified Copernicus Sentinel data 2025–2026.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Study area: 5 reservoirs and 8 village tanks</a:t>
            </a:r>
            <a:endParaRPr lang="en-US" sz="3400" dirty="0"/>
          </a:p>
        </p:txBody>
      </p:sp>
      <p:pic>
        <p:nvPicPr>
          <p:cNvPr id="3" name="Image 0" descr="Study area map east of Anuradhapura with five reservoirs and eight numbered village tank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25880"/>
            <a:ext cx="5760720" cy="4785114"/>
          </a:xfrm>
          <a:prstGeom prst="rect">
            <a:avLst/>
          </a:prstGeom>
        </p:spPr>
      </p:pic>
      <p:sp>
        <p:nvSpPr>
          <p:cNvPr id="4" name="icon FaWater"/>
          <p:cNvSpPr/>
          <p:nvPr/>
        </p:nvSpPr>
        <p:spPr>
          <a:xfrm>
            <a:off x="6629400" y="13716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508760"/>
            <a:ext cx="274320" cy="2743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360920" y="1353312"/>
            <a:ext cx="4279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major reservoirs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7360920" y="1719072"/>
            <a:ext cx="4279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Hurulu Wewa, Mahakanadarawa, Manankattiya, Nachchaduwa and Nuwara Wewa, all with daily gauge readings</a:t>
            </a:r>
            <a:endParaRPr lang="en-US" sz="1300" dirty="0"/>
          </a:p>
        </p:txBody>
      </p:sp>
      <p:sp>
        <p:nvSpPr>
          <p:cNvPr id="8" name="icon FaSeedling"/>
          <p:cNvSpPr/>
          <p:nvPr/>
        </p:nvSpPr>
        <p:spPr>
          <a:xfrm>
            <a:off x="6629400" y="2587752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2724912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360920" y="2569464"/>
            <a:ext cx="4279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village tanks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7360920" y="2935224"/>
            <a:ext cx="4279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0.4–5 km from Mahakanadarawa: 2 open water, 3 mixed and 3 mostly covered by water plants</a:t>
            </a:r>
            <a:endParaRPr lang="en-US" sz="1300" dirty="0"/>
          </a:p>
        </p:txBody>
      </p:sp>
      <p:sp>
        <p:nvSpPr>
          <p:cNvPr id="12" name="icon FaSatellite"/>
          <p:cNvSpPr/>
          <p:nvPr/>
        </p:nvSpPr>
        <p:spPr>
          <a:xfrm>
            <a:off x="6629400" y="3803904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3941064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360920" y="3785616"/>
            <a:ext cx="4279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Seen by SWOT passes 273 and 092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7360920" y="4151376"/>
            <a:ext cx="4279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All 13 tanks, about twice every 21 days, with 47–90 usable readings each since July 2023</a:t>
            </a:r>
            <a:endParaRPr lang="en-US" sz="1300" dirty="0"/>
          </a:p>
        </p:txBody>
      </p:sp>
      <p:sp>
        <p:nvSpPr>
          <p:cNvPr id="16" name="icon FaMapLocationDot"/>
          <p:cNvSpPr/>
          <p:nvPr/>
        </p:nvSpPr>
        <p:spPr>
          <a:xfrm>
            <a:off x="6629400" y="5020056"/>
            <a:ext cx="548640" cy="54864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0" y="5157216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7360920" y="5001768"/>
            <a:ext cx="4279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here</a:t>
            </a:r>
            <a:endParaRPr lang="en-US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7360920" y="5367528"/>
            <a:ext cx="4279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Dry-zone tank cascades (ellanga), flat land, and official gauges to check against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How it works</a:t>
            </a:r>
            <a:endParaRPr lang="en-US" sz="3400" dirty="0"/>
          </a:p>
        </p:txBody>
      </p:sp>
      <p:sp>
        <p:nvSpPr>
          <p:cNvPr id="3" name="Sentinel inputs"/>
          <p:cNvSpPr/>
          <p:nvPr/>
        </p:nvSpPr>
        <p:spPr>
          <a:xfrm>
            <a:off x="548640" y="1371600"/>
            <a:ext cx="2514600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0876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Sentinel-1 and Sentinel-2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Radar and optical images, every 5–12 days</a:t>
            </a:r>
            <a:endParaRPr lang="en-US" sz="1150" dirty="0"/>
          </a:p>
        </p:txBody>
      </p:sp>
      <p:pic>
        <p:nvPicPr>
          <p:cNvPr id="6" name="Image 0" descr="Sentinel-2 view of Hurulu Wew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450592"/>
            <a:ext cx="987552" cy="1042416"/>
          </a:xfrm>
          <a:prstGeom prst="rect">
            <a:avLst/>
          </a:prstGeom>
        </p:spPr>
      </p:pic>
      <p:pic>
        <p:nvPicPr>
          <p:cNvPr id="7" name="Image 1" descr="Sentinel-1 radar view of Hurulu Wew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808" y="2450592"/>
            <a:ext cx="987552" cy="1042416"/>
          </a:xfrm>
          <a:prstGeom prst="rect">
            <a:avLst/>
          </a:prstGeom>
        </p:spPr>
      </p:pic>
      <p:sp>
        <p:nvSpPr>
          <p:cNvPr id="8" name="arrow"/>
          <p:cNvSpPr/>
          <p:nvPr/>
        </p:nvSpPr>
        <p:spPr>
          <a:xfrm>
            <a:off x="3063240" y="2628900"/>
            <a:ext cx="548640" cy="0"/>
          </a:xfrm>
          <a:prstGeom prst="line">
            <a:avLst/>
          </a:prstGeom>
          <a:noFill/>
          <a:ln w="22225">
            <a:solidFill>
              <a:srgbClr val="56656F"/>
            </a:solidFill>
            <a:prstDash val="solid"/>
            <a:tailEnd type="triangle"/>
          </a:ln>
        </p:spPr>
      </p:sp>
      <p:sp>
        <p:nvSpPr>
          <p:cNvPr id="9" name="AI water map"/>
          <p:cNvSpPr/>
          <p:nvPr/>
        </p:nvSpPr>
        <p:spPr>
          <a:xfrm>
            <a:off x="3611880" y="1371600"/>
            <a:ext cx="2514600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3794760" y="150876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water map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379476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Open water, water under plants, and land</a:t>
            </a:r>
            <a:endParaRPr lang="en-US" sz="1150" dirty="0"/>
          </a:p>
        </p:txBody>
      </p:sp>
      <p:pic>
        <p:nvPicPr>
          <p:cNvPr id="12" name="Image 2" descr="Water map of Hurulu Wew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32" y="2450592"/>
            <a:ext cx="987552" cy="1042416"/>
          </a:xfrm>
          <a:prstGeom prst="rect">
            <a:avLst/>
          </a:prstGeom>
        </p:spPr>
      </p:pic>
      <p:sp>
        <p:nvSpPr>
          <p:cNvPr id="13" name="SWOT heights"/>
          <p:cNvSpPr/>
          <p:nvPr/>
        </p:nvSpPr>
        <p:spPr>
          <a:xfrm>
            <a:off x="548640" y="4343400"/>
            <a:ext cx="55778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4" name="icon FaSatellite"/>
          <p:cNvSpPr/>
          <p:nvPr/>
        </p:nvSpPr>
        <p:spPr>
          <a:xfrm>
            <a:off x="822960" y="4718304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" y="4860036"/>
            <a:ext cx="283464" cy="28346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600200" y="4590288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SWOT water heights</a:t>
            </a:r>
            <a:endParaRPr lang="en-US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1600200" y="493776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From NASA's Hydrocron service since July 2023, with poor readings removed</a:t>
            </a:r>
            <a:endParaRPr lang="en-US" sz="1150" dirty="0"/>
          </a:p>
        </p:txBody>
      </p:sp>
      <p:sp>
        <p:nvSpPr>
          <p:cNvPr id="18" name="arrow"/>
          <p:cNvSpPr/>
          <p:nvPr/>
        </p:nvSpPr>
        <p:spPr>
          <a:xfrm>
            <a:off x="6126480" y="2628900"/>
            <a:ext cx="548640" cy="388620"/>
          </a:xfrm>
          <a:prstGeom prst="line">
            <a:avLst/>
          </a:prstGeom>
          <a:noFill/>
          <a:ln w="22225">
            <a:solidFill>
              <a:srgbClr val="56656F"/>
            </a:solidFill>
            <a:prstDash val="solid"/>
            <a:tailEnd type="triangle"/>
          </a:ln>
        </p:spPr>
      </p:sp>
      <p:sp>
        <p:nvSpPr>
          <p:cNvPr id="19" name="arrow"/>
          <p:cNvSpPr/>
          <p:nvPr/>
        </p:nvSpPr>
        <p:spPr>
          <a:xfrm flipV="1">
            <a:off x="6126480" y="3931920"/>
            <a:ext cx="548640" cy="1074420"/>
          </a:xfrm>
          <a:prstGeom prst="line">
            <a:avLst/>
          </a:prstGeom>
          <a:noFill/>
          <a:ln w="22225">
            <a:solidFill>
              <a:srgbClr val="56656F"/>
            </a:solidFill>
            <a:prstDash val="solid"/>
            <a:tailEnd type="triangle"/>
          </a:ln>
        </p:spPr>
      </p:sp>
      <p:sp>
        <p:nvSpPr>
          <p:cNvPr id="20" name="Height-area-volume curve"/>
          <p:cNvSpPr/>
          <p:nvPr/>
        </p:nvSpPr>
        <p:spPr>
          <a:xfrm>
            <a:off x="6675120" y="2331720"/>
            <a:ext cx="2423160" cy="2011680"/>
          </a:xfrm>
          <a:prstGeom prst="roundRect">
            <a:avLst>
              <a:gd name="adj" fmla="val 5455"/>
            </a:avLst>
          </a:prstGeom>
          <a:solidFill>
            <a:srgbClr val="0B2230"/>
          </a:solidFill>
          <a:ln w="9525">
            <a:solidFill>
              <a:srgbClr val="0B2230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858000" y="2487168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Height–area–volume curve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6858000" y="320040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9D6DE"/>
                </a:solidFill>
              </a:rPr>
              <a:t>One per tank: each SWOT height paired with the AI water area of the same day</a:t>
            </a:r>
            <a:endParaRPr lang="en-US" sz="1150" dirty="0"/>
          </a:p>
        </p:txBody>
      </p:sp>
      <p:sp>
        <p:nvSpPr>
          <p:cNvPr id="23" name="arrow"/>
          <p:cNvSpPr/>
          <p:nvPr/>
        </p:nvSpPr>
        <p:spPr>
          <a:xfrm>
            <a:off x="9098280" y="3337560"/>
            <a:ext cx="411480" cy="0"/>
          </a:xfrm>
          <a:prstGeom prst="line">
            <a:avLst/>
          </a:prstGeom>
          <a:noFill/>
          <a:ln w="22225">
            <a:solidFill>
              <a:srgbClr val="56656F"/>
            </a:solidFill>
            <a:prstDash val="solid"/>
            <a:tailEnd type="triangle"/>
          </a:ln>
        </p:spPr>
      </p:sp>
      <p:sp>
        <p:nvSpPr>
          <p:cNvPr id="24" name="Storage"/>
          <p:cNvSpPr/>
          <p:nvPr/>
        </p:nvSpPr>
        <p:spPr>
          <a:xfrm>
            <a:off x="9509760" y="2331720"/>
            <a:ext cx="2130552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9674352" y="2487168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 every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5–12 days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9674352" y="3200400"/>
            <a:ext cx="182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Each new water map becomes a volume, shown on a dashboard</a:t>
            </a:r>
            <a:endParaRPr lang="en-US" sz="1150" dirty="0"/>
          </a:p>
        </p:txBody>
      </p:sp>
      <p:sp>
        <p:nvSpPr>
          <p:cNvPr id="27" name="arrow"/>
          <p:cNvSpPr/>
          <p:nvPr/>
        </p:nvSpPr>
        <p:spPr>
          <a:xfrm>
            <a:off x="10575036" y="4343400"/>
            <a:ext cx="0" cy="365760"/>
          </a:xfrm>
          <a:prstGeom prst="line">
            <a:avLst/>
          </a:prstGeom>
          <a:noFill/>
          <a:ln w="22225">
            <a:solidFill>
              <a:srgbClr val="56656F"/>
            </a:solidFill>
            <a:prstDash val="solid"/>
            <a:tailEnd type="triangle"/>
          </a:ln>
        </p:spPr>
      </p:sp>
      <p:sp>
        <p:nvSpPr>
          <p:cNvPr id="28" name="Validation"/>
          <p:cNvSpPr/>
          <p:nvPr/>
        </p:nvSpPr>
        <p:spPr>
          <a:xfrm>
            <a:off x="6675120" y="4709160"/>
            <a:ext cx="4965192" cy="96012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</p:spPr>
      </p:sp>
      <p:sp>
        <p:nvSpPr>
          <p:cNvPr id="29" name="icon FaCheck"/>
          <p:cNvSpPr/>
          <p:nvPr/>
        </p:nvSpPr>
        <p:spPr>
          <a:xfrm>
            <a:off x="6858000" y="4928616"/>
            <a:ext cx="512064" cy="51206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6016" y="5056632"/>
            <a:ext cx="256032" cy="25603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7543800" y="48463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Checked against Irrigation Department gauges and official storage figures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bg1"/>
                </a:solidFill>
              </a:rPr>
              <a:t>Our method in three pictures: Hurulu Wewa</a:t>
            </a:r>
            <a:endParaRPr lang="en-US" sz="3400" dirty="0"/>
          </a:p>
        </p:txBody>
      </p:sp>
      <p:pic>
        <p:nvPicPr>
          <p:cNvPr id="3" name="Image 0" descr="Hurulu Wewa low, Sentinel-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80160"/>
            <a:ext cx="3520440" cy="3712464"/>
          </a:xfrm>
          <a:prstGeom prst="rect">
            <a:avLst/>
          </a:prstGeom>
        </p:spPr>
      </p:pic>
      <p:sp>
        <p:nvSpPr>
          <p:cNvPr id="4" name="label Low"/>
          <p:cNvSpPr/>
          <p:nvPr/>
        </p:nvSpPr>
        <p:spPr>
          <a:xfrm>
            <a:off x="685800" y="1417320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0B2230">
              <a:alpha val="80000"/>
            </a:srgbClr>
          </a:solidFill>
          <a:ln w="12700">
            <a:solidFill>
              <a:srgbClr val="0B223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85800" y="1417320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Low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5074920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127.59 m</a:t>
            </a:r>
            <a:pPr indent="0" marL="0">
              <a:buNone/>
            </a:pPr>
            <a:r>
              <a:rPr lang="en-US" sz="1200" dirty="0">
                <a:solidFill>
                  <a:srgbClr val="8FC1F2"/>
                </a:solidFill>
              </a:rPr>
              <a:t>   SWOT height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55955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6.1 km² of water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870448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9D6DE"/>
                </a:solidFill>
              </a:rPr>
              <a:t>Sentinel-2 29 Jul 2023 · SWOT 30 Jul 2023</a:t>
            </a:r>
            <a:endParaRPr lang="en-US" sz="1050" dirty="0"/>
          </a:p>
        </p:txBody>
      </p:sp>
      <p:pic>
        <p:nvPicPr>
          <p:cNvPr id="9" name="Image 1" descr="Hurulu Wewa half full, Sentinel-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1280160"/>
            <a:ext cx="3520440" cy="3712464"/>
          </a:xfrm>
          <a:prstGeom prst="rect">
            <a:avLst/>
          </a:prstGeom>
        </p:spPr>
      </p:pic>
      <p:sp>
        <p:nvSpPr>
          <p:cNvPr id="10" name="label Half full"/>
          <p:cNvSpPr/>
          <p:nvPr/>
        </p:nvSpPr>
        <p:spPr>
          <a:xfrm>
            <a:off x="4471416" y="1417320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0B2230">
              <a:alpha val="80000"/>
            </a:srgbClr>
          </a:solidFill>
          <a:ln w="12700">
            <a:solidFill>
              <a:srgbClr val="0B223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471416" y="1417320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Half full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4334256" y="5074920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129.50 m</a:t>
            </a:r>
            <a:pPr indent="0" marL="0">
              <a:buNone/>
            </a:pPr>
            <a:r>
              <a:rPr lang="en-US" sz="1200" dirty="0">
                <a:solidFill>
                  <a:srgbClr val="8FC1F2"/>
                </a:solidFill>
              </a:rPr>
              <a:t>   SWOT height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334256" y="555955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8.3 km² of water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334256" y="5870448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9D6DE"/>
                </a:solidFill>
              </a:rPr>
              <a:t>Sentinel-2 and SWOT, 30 Jul 2025</a:t>
            </a:r>
            <a:endParaRPr lang="en-US" sz="1050" dirty="0"/>
          </a:p>
        </p:txBody>
      </p:sp>
      <p:pic>
        <p:nvPicPr>
          <p:cNvPr id="15" name="Image 2" descr="Hurulu Wewa full, Sentinel-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872" y="1280160"/>
            <a:ext cx="3520440" cy="3712464"/>
          </a:xfrm>
          <a:prstGeom prst="rect">
            <a:avLst/>
          </a:prstGeom>
        </p:spPr>
      </p:pic>
      <p:sp>
        <p:nvSpPr>
          <p:cNvPr id="16" name="label Full"/>
          <p:cNvSpPr/>
          <p:nvPr/>
        </p:nvSpPr>
        <p:spPr>
          <a:xfrm>
            <a:off x="8257032" y="1417320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0B2230">
              <a:alpha val="80000"/>
            </a:srgbClr>
          </a:solidFill>
          <a:ln w="12700">
            <a:solidFill>
              <a:srgbClr val="0B2230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8257032" y="1417320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Full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8119872" y="5074920"/>
            <a:ext cx="3520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132.35 m</a:t>
            </a:r>
            <a:pPr indent="0" marL="0">
              <a:buNone/>
            </a:pPr>
            <a:r>
              <a:rPr lang="en-US" sz="1200" dirty="0">
                <a:solidFill>
                  <a:srgbClr val="8FC1F2"/>
                </a:solidFill>
              </a:rPr>
              <a:t>   SWOT height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8119872" y="555955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10.8 km² of water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8119872" y="5870448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9D6DE"/>
                </a:solidFill>
              </a:rPr>
              <a:t>Sentinel-2 28 Feb 2026 · SWOT 10 Mar 2026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FC1F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Three years of SWOT water levels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Monthly average of best-quality readings, in metres above each reservoir's lowest month.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The sharp rise at the end of 2025 is Cyclone Ditwah.</a:t>
            </a:r>
            <a:endParaRPr lang="en-US" sz="1400" dirty="0"/>
          </a:p>
        </p:txBody>
      </p:sp>
      <p:graphicFrame>
        <p:nvGraphicFramePr>
          <p:cNvPr id="4" name="chart Hurulu Wewa" descr=""/>
          <p:cNvGraphicFramePr/>
          <p:nvPr/>
        </p:nvGraphicFramePr>
        <p:xfrm>
          <a:off x="548640" y="1737360"/>
          <a:ext cx="2103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440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71 best-quality readings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5715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rose and fell up to 5.0 m</a:t>
            </a:r>
            <a:endParaRPr lang="en-US" sz="1150" dirty="0"/>
          </a:p>
        </p:txBody>
      </p:sp>
      <p:graphicFrame>
        <p:nvGraphicFramePr>
          <p:cNvPr id="7" name="chart Mahakanadarawa" descr=""/>
          <p:cNvGraphicFramePr/>
          <p:nvPr/>
        </p:nvGraphicFramePr>
        <p:xfrm>
          <a:off x="2796235" y="1737360"/>
          <a:ext cx="2103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2796235" y="5440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 best-quality readings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2796235" y="5715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rose and fell up to 4.4 m</a:t>
            </a:r>
            <a:endParaRPr lang="en-US" sz="1150" dirty="0"/>
          </a:p>
        </p:txBody>
      </p:sp>
      <p:graphicFrame>
        <p:nvGraphicFramePr>
          <p:cNvPr id="10" name="chart Manankattiya" descr=""/>
          <p:cNvGraphicFramePr/>
          <p:nvPr/>
        </p:nvGraphicFramePr>
        <p:xfrm>
          <a:off x="5043830" y="1737360"/>
          <a:ext cx="2103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Text 6"/>
          <p:cNvSpPr txBox="1"/>
          <p:nvPr/>
        </p:nvSpPr>
        <p:spPr>
          <a:xfrm>
            <a:off x="5043830" y="5440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57 best-quality readings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5043830" y="5715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rose and fell up to 3.7 m</a:t>
            </a:r>
            <a:endParaRPr lang="en-US" sz="1150" dirty="0"/>
          </a:p>
        </p:txBody>
      </p:sp>
      <p:graphicFrame>
        <p:nvGraphicFramePr>
          <p:cNvPr id="13" name="chart Nachchaduwa" descr=""/>
          <p:cNvGraphicFramePr/>
          <p:nvPr/>
        </p:nvGraphicFramePr>
        <p:xfrm>
          <a:off x="7291426" y="1737360"/>
          <a:ext cx="2103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4" name="Text 8"/>
          <p:cNvSpPr txBox="1"/>
          <p:nvPr/>
        </p:nvSpPr>
        <p:spPr>
          <a:xfrm>
            <a:off x="7291426" y="5440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 best-quality readings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7291426" y="5715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rose and fell up to 3.0 m</a:t>
            </a:r>
            <a:endParaRPr lang="en-US" sz="1150" dirty="0"/>
          </a:p>
        </p:txBody>
      </p:sp>
      <p:graphicFrame>
        <p:nvGraphicFramePr>
          <p:cNvPr id="16" name="chart Nuwara Wewa" descr=""/>
          <p:cNvGraphicFramePr/>
          <p:nvPr/>
        </p:nvGraphicFramePr>
        <p:xfrm>
          <a:off x="9539021" y="1737360"/>
          <a:ext cx="2103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17" name="Text 10"/>
          <p:cNvSpPr txBox="1"/>
          <p:nvPr/>
        </p:nvSpPr>
        <p:spPr>
          <a:xfrm>
            <a:off x="9539021" y="5440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 best-quality readings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9539021" y="5715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rose and fell up to 4.3 m</a:t>
            </a:r>
            <a:endParaRPr lang="en-US" sz="1150" dirty="0"/>
          </a:p>
        </p:txBody>
      </p:sp>
      <p:sp>
        <p:nvSpPr>
          <p:cNvPr id="19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Source: NASA PO.DAAC Hydrocron, SWOT lake product version D, July 2023 to October 2026. Gaps are months without a best-quality reading.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We tested the data before proposing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Five quick checks in October 2026, using the real SWOT, Sentinel-2 and gauge data.</a:t>
            </a:r>
            <a:endParaRPr lang="en-US" sz="1400" dirty="0"/>
          </a:p>
        </p:txBody>
      </p:sp>
      <p:sp>
        <p:nvSpPr>
          <p:cNvPr id="4" name="check 1 · LAKE IDS"/>
          <p:cNvSpPr/>
          <p:nvPr/>
        </p:nvSpPr>
        <p:spPr>
          <a:xfrm>
            <a:off x="548640" y="1691640"/>
            <a:ext cx="2103120" cy="3246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50" kern="0" dirty="0">
                <a:solidFill>
                  <a:schemeClr val="accent6"/>
                </a:solidFill>
              </a:rPr>
              <a:t>1 · LAKE IDS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86%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816352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of Irrigation Department tanks in our area have a SWOT lake ID (43 of 50); 58% of all mapped tanks</a:t>
            </a:r>
            <a:endParaRPr lang="en-US" sz="1250" dirty="0"/>
          </a:p>
        </p:txBody>
      </p:sp>
      <p:sp>
        <p:nvSpPr>
          <p:cNvPr id="8" name="status RISK"/>
          <p:cNvSpPr/>
          <p:nvPr/>
        </p:nvSpPr>
        <p:spPr>
          <a:xfrm>
            <a:off x="731520" y="4407408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AB219"/>
          </a:solidFill>
          <a:ln w="12700">
            <a:solidFill>
              <a:srgbClr val="FAB219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4480560"/>
            <a:ext cx="201168" cy="20116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060704" y="4407408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RISK</a:t>
            </a:r>
            <a:endParaRPr lang="en-US" sz="1150" dirty="0"/>
          </a:p>
        </p:txBody>
      </p:sp>
      <p:sp>
        <p:nvSpPr>
          <p:cNvPr id="11" name="check 2 · HEIGHTS"/>
          <p:cNvSpPr/>
          <p:nvPr/>
        </p:nvSpPr>
        <p:spPr>
          <a:xfrm>
            <a:off x="2796235" y="1691640"/>
            <a:ext cx="2103120" cy="3246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979115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50" kern="0" dirty="0">
                <a:solidFill>
                  <a:schemeClr val="accent6"/>
                </a:solidFill>
              </a:rPr>
              <a:t>2 · HEIGHTS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2979115" y="217627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26,641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2979115" y="2816352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SWOT readings on 400 lakes since July 2023; village tanks get mostly "suspect" readings</a:t>
            </a:r>
            <a:endParaRPr lang="en-US" sz="1250" dirty="0"/>
          </a:p>
        </p:txBody>
      </p:sp>
      <p:sp>
        <p:nvSpPr>
          <p:cNvPr id="15" name="status RISK"/>
          <p:cNvSpPr/>
          <p:nvPr/>
        </p:nvSpPr>
        <p:spPr>
          <a:xfrm>
            <a:off x="2979115" y="4407408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AB219"/>
          </a:solidFill>
          <a:ln w="12700">
            <a:solidFill>
              <a:srgbClr val="FAB219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555" y="4480560"/>
            <a:ext cx="201168" cy="201168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3308299" y="4407408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RISK</a:t>
            </a:r>
            <a:endParaRPr lang="en-US" sz="1150" dirty="0"/>
          </a:p>
        </p:txBody>
      </p:sp>
      <p:sp>
        <p:nvSpPr>
          <p:cNvPr id="18" name="check 3 · GAUGE CHECK"/>
          <p:cNvSpPr/>
          <p:nvPr/>
        </p:nvSpPr>
        <p:spPr>
          <a:xfrm>
            <a:off x="5043830" y="1691640"/>
            <a:ext cx="2103120" cy="3246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226710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50" kern="0" dirty="0">
                <a:solidFill>
                  <a:schemeClr val="accent6"/>
                </a:solidFill>
              </a:rPr>
              <a:t>3 · GAUGE CHECK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5226710" y="217627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 m</a:t>
            </a:r>
            <a:endParaRPr lang="en-US" sz="3000" dirty="0"/>
          </a:p>
        </p:txBody>
      </p:sp>
      <p:sp>
        <p:nvSpPr>
          <p:cNvPr id="21" name="Text 17"/>
          <p:cNvSpPr txBox="1"/>
          <p:nvPr/>
        </p:nvSpPr>
        <p:spPr>
          <a:xfrm>
            <a:off x="5226710" y="2816352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difference between SWOT and gauges on 4 reservoirs, with readings 13 to 20 days apart</a:t>
            </a:r>
            <a:endParaRPr lang="en-US" sz="1250" dirty="0"/>
          </a:p>
        </p:txBody>
      </p:sp>
      <p:sp>
        <p:nvSpPr>
          <p:cNvPr id="22" name="status OK"/>
          <p:cNvSpPr/>
          <p:nvPr/>
        </p:nvSpPr>
        <p:spPr>
          <a:xfrm>
            <a:off x="5226710" y="4407408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0CA30C"/>
          </a:solidFill>
          <a:ln w="12700">
            <a:solidFill>
              <a:srgbClr val="0CA30C"/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50" y="4480560"/>
            <a:ext cx="201168" cy="201168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5555894" y="4407408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OK</a:t>
            </a:r>
            <a:endParaRPr lang="en-US" sz="1150" dirty="0"/>
          </a:p>
        </p:txBody>
      </p:sp>
      <p:sp>
        <p:nvSpPr>
          <p:cNvPr id="25" name="check 4 · WATER AREA"/>
          <p:cNvSpPr/>
          <p:nvPr/>
        </p:nvSpPr>
        <p:spPr>
          <a:xfrm>
            <a:off x="7291426" y="1691640"/>
            <a:ext cx="2103120" cy="3246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7474306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50" kern="0" dirty="0">
                <a:solidFill>
                  <a:schemeClr val="accent6"/>
                </a:solidFill>
              </a:rPr>
              <a:t>4 · WATER AREA</a:t>
            </a:r>
            <a:endParaRPr lang="en-US" sz="1100" dirty="0"/>
          </a:p>
        </p:txBody>
      </p:sp>
      <p:sp>
        <p:nvSpPr>
          <p:cNvPr id="27" name="Text 22"/>
          <p:cNvSpPr txBox="1"/>
          <p:nvPr/>
        </p:nvSpPr>
        <p:spPr>
          <a:xfrm>
            <a:off x="7474306" y="217627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17–22%</a:t>
            </a:r>
            <a:endParaRPr lang="en-US" sz="3000" dirty="0"/>
          </a:p>
        </p:txBody>
      </p:sp>
      <p:sp>
        <p:nvSpPr>
          <p:cNvPr id="28" name="Text 23"/>
          <p:cNvSpPr txBox="1"/>
          <p:nvPr/>
        </p:nvSpPr>
        <p:spPr>
          <a:xfrm>
            <a:off x="7474306" y="2816352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of Sentinel-2 dates clear; water plants hide the water in 3 village tanks</a:t>
            </a:r>
            <a:endParaRPr lang="en-US" sz="1250" dirty="0"/>
          </a:p>
        </p:txBody>
      </p:sp>
      <p:sp>
        <p:nvSpPr>
          <p:cNvPr id="29" name="status RISK"/>
          <p:cNvSpPr/>
          <p:nvPr/>
        </p:nvSpPr>
        <p:spPr>
          <a:xfrm>
            <a:off x="7474306" y="4407408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AB219"/>
          </a:solidFill>
          <a:ln w="12700">
            <a:solidFill>
              <a:srgbClr val="FAB219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5746" y="4480560"/>
            <a:ext cx="201168" cy="201168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7803490" y="4407408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RISK</a:t>
            </a:r>
            <a:endParaRPr lang="en-US" sz="1150" dirty="0"/>
          </a:p>
        </p:txBody>
      </p:sp>
      <p:sp>
        <p:nvSpPr>
          <p:cNvPr id="32" name="check 5 · TRAINING DATA"/>
          <p:cNvSpPr/>
          <p:nvPr/>
        </p:nvSpPr>
        <p:spPr>
          <a:xfrm>
            <a:off x="9539021" y="1691640"/>
            <a:ext cx="2103120" cy="3246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9721901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50" kern="0" dirty="0">
                <a:solidFill>
                  <a:schemeClr val="accent6"/>
                </a:solidFill>
              </a:rPr>
              <a:t>5 · TRAINING DATA</a:t>
            </a:r>
            <a:endParaRPr lang="en-US" sz="1100" dirty="0"/>
          </a:p>
        </p:txBody>
      </p:sp>
      <p:sp>
        <p:nvSpPr>
          <p:cNvPr id="34" name="Text 28"/>
          <p:cNvSpPr txBox="1"/>
          <p:nvPr/>
        </p:nvSpPr>
        <p:spPr>
          <a:xfrm>
            <a:off x="9721901" y="217627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35" name="Text 29"/>
          <p:cNvSpPr txBox="1"/>
          <p:nvPr/>
        </p:nvSpPr>
        <p:spPr>
          <a:xfrm>
            <a:off x="9721901" y="2816352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labelled water datasets ready to use: Sen1Floods11 and S1S2‑Water</a:t>
            </a:r>
            <a:endParaRPr lang="en-US" sz="1250" dirty="0"/>
          </a:p>
        </p:txBody>
      </p:sp>
      <p:sp>
        <p:nvSpPr>
          <p:cNvPr id="36" name="status PASS"/>
          <p:cNvSpPr/>
          <p:nvPr/>
        </p:nvSpPr>
        <p:spPr>
          <a:xfrm>
            <a:off x="9721901" y="4407408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0CA30C"/>
          </a:solidFill>
          <a:ln w="12700">
            <a:solidFill>
              <a:srgbClr val="0CA30C"/>
            </a:solidFill>
            <a:prstDash val="solid"/>
          </a:ln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3341" y="4480560"/>
            <a:ext cx="201168" cy="201168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10051085" y="4407408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PASS</a:t>
            </a:r>
            <a:endParaRPr lang="en-US" sz="1150" dirty="0"/>
          </a:p>
        </p:txBody>
      </p:sp>
      <p:sp>
        <p:nvSpPr>
          <p:cNvPr id="39" name="verdict"/>
          <p:cNvSpPr/>
          <p:nvPr/>
        </p:nvSpPr>
        <p:spPr>
          <a:xfrm>
            <a:off x="548640" y="5138928"/>
            <a:ext cx="11094415" cy="896112"/>
          </a:xfrm>
          <a:prstGeom prst="roundRect">
            <a:avLst>
              <a:gd name="adj" fmla="val 12245"/>
            </a:avLst>
          </a:prstGeom>
          <a:solidFill>
            <a:srgbClr val="0B2230"/>
          </a:solidFill>
          <a:ln w="9525">
            <a:solidFill>
              <a:srgbClr val="0B2230"/>
            </a:solidFill>
            <a:prstDash val="solid"/>
          </a:ln>
        </p:spPr>
      </p:sp>
      <p:sp>
        <p:nvSpPr>
          <p:cNvPr id="40" name="icon FaCheck"/>
          <p:cNvSpPr/>
          <p:nvPr/>
        </p:nvSpPr>
        <p:spPr>
          <a:xfrm>
            <a:off x="777240" y="5312664"/>
            <a:ext cx="548640" cy="548640"/>
          </a:xfrm>
          <a:prstGeom prst="ellipse">
            <a:avLst/>
          </a:prstGeom>
          <a:solidFill>
            <a:srgbClr val="0CA30C"/>
          </a:solidFill>
          <a:ln w="12700">
            <a:solidFill>
              <a:srgbClr val="0CA30C"/>
            </a:solidFill>
            <a:prstDash val="solid"/>
          </a:ln>
        </p:spPr>
      </p:sp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5449824"/>
            <a:ext cx="274320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1554480" y="5193792"/>
            <a:ext cx="99056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Verdict: GO, with changes.  </a:t>
            </a:r>
            <a:pPr indent="0" marL="0">
              <a:buNone/>
            </a:pPr>
            <a:r>
              <a:rPr lang="en-US" sz="1350" dirty="0">
                <a:solidFill>
                  <a:srgbClr val="C9D6DE"/>
                </a:solidFill>
              </a:rPr>
              <a:t>Sentinel-1 radar and a water-plant class became core parts of the plan, and RQ2 now tests SWOT's "suspect" readings.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Why these tanks? We checked all of Sri Lanka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6th of 187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48840"/>
            <a:ext cx="6766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Hurulu Wewa's rank among Sri Lanka's big lakes (1 km² or more), by best-quality SWOT readings</a:t>
            </a:r>
            <a:endParaRPr lang="en-US" sz="1500" dirty="0"/>
          </a:p>
        </p:txBody>
      </p:sp>
      <p:sp>
        <p:nvSpPr>
          <p:cNvPr id="5" name="icon FaRankingStar"/>
          <p:cNvSpPr/>
          <p:nvPr/>
        </p:nvSpPr>
        <p:spPr>
          <a:xfrm>
            <a:off x="548640" y="2944368"/>
            <a:ext cx="475488" cy="4754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3063240"/>
            <a:ext cx="237744" cy="2377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34440" y="2907792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All 5 of ours are in the island's top 22, and they are the top 5 in our study area</a:t>
            </a:r>
            <a:endParaRPr lang="en-US" sz="1450" dirty="0"/>
          </a:p>
        </p:txBody>
      </p:sp>
      <p:sp>
        <p:nvSpPr>
          <p:cNvPr id="8" name="icon FaLocationDot"/>
          <p:cNvSpPr/>
          <p:nvPr/>
        </p:nvSpPr>
        <p:spPr>
          <a:xfrm>
            <a:off x="548640" y="3675888"/>
            <a:ext cx="475488" cy="4754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794760"/>
            <a:ext cx="237744" cy="2377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34440" y="3639312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The island's top tanks are spread from Puttalam to Hambantota, far from our village tanks</a:t>
            </a:r>
            <a:endParaRPr lang="en-US" sz="1450" dirty="0"/>
          </a:p>
        </p:txBody>
      </p:sp>
      <p:sp>
        <p:nvSpPr>
          <p:cNvPr id="11" name="icon FaSatellite"/>
          <p:cNvSpPr/>
          <p:nvPr/>
        </p:nvSpPr>
        <p:spPr>
          <a:xfrm>
            <a:off x="548640" y="4407408"/>
            <a:ext cx="475488" cy="4754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4526280"/>
            <a:ext cx="237744" cy="23774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34440" y="4370832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Ours sit next to the 8 village tanks and share the same 2 SWOT passes</a:t>
            </a:r>
            <a:endParaRPr lang="en-US" sz="1450" dirty="0"/>
          </a:p>
        </p:txBody>
      </p:sp>
      <p:sp>
        <p:nvSpPr>
          <p:cNvPr id="14" name="icon FaGaugeHigh"/>
          <p:cNvSpPr/>
          <p:nvPr/>
        </p:nvSpPr>
        <p:spPr>
          <a:xfrm>
            <a:off x="548640" y="5138928"/>
            <a:ext cx="475488" cy="4754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5257800"/>
            <a:ext cx="237744" cy="2377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34440" y="5102352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All 5 have daily Irrigation Department gauges; 2 of the island's top 5 tanks do not</a:t>
            </a:r>
            <a:endParaRPr lang="en-US" sz="145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594360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Best quality: quality flag 0, crossover flag 0–1, dark water 10% or less (Köhn and Nielsen, 2026).</a:t>
            </a:r>
            <a:endParaRPr lang="en-US" sz="1000" dirty="0"/>
          </a:p>
        </p:txBody>
      </p:sp>
      <p:pic>
        <p:nvPicPr>
          <p:cNvPr id="18" name="Image 4" descr="Map of Sri Lanka's 187 big lakes coloured by best-quality SWOT readings, with our five reservoirs circled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105" y="1188720"/>
            <a:ext cx="3517207" cy="5120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Research questions</a:t>
            </a:r>
            <a:endParaRPr lang="en-US" sz="3400" dirty="0"/>
          </a:p>
        </p:txBody>
      </p:sp>
      <p:sp>
        <p:nvSpPr>
          <p:cNvPr id="3" name="RQ1"/>
          <p:cNvSpPr/>
          <p:nvPr/>
        </p:nvSpPr>
        <p:spPr>
          <a:xfrm>
            <a:off x="548640" y="137160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4" name="RQ number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627632"/>
            <a:ext cx="4160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How accurately can deep learning map tank water from Sentinel-1 and Sentinel-2, even under cloud or water plants?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294436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Measured by IoU and F1 against hand-labelled water masks</a:t>
            </a:r>
            <a:endParaRPr lang="en-US" sz="1150" dirty="0"/>
          </a:p>
        </p:txBody>
      </p:sp>
      <p:sp>
        <p:nvSpPr>
          <p:cNvPr id="8" name="RQ2"/>
          <p:cNvSpPr/>
          <p:nvPr/>
        </p:nvSpPr>
        <p:spPr>
          <a:xfrm>
            <a:off x="6199632" y="137160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9" name="RQ number"/>
          <p:cNvSpPr/>
          <p:nvPr/>
        </p:nvSpPr>
        <p:spPr>
          <a:xfrm>
            <a:off x="6473952" y="164592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73952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7251192" y="1627632"/>
            <a:ext cx="4160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How accurate is SWOT on reservoirs and on small village tanks, and can its "suspect" readings be trusted?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251192" y="294436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Measured by error in cm against gauge readings</a:t>
            </a:r>
            <a:endParaRPr lang="en-US" sz="1150" dirty="0"/>
          </a:p>
        </p:txBody>
      </p:sp>
      <p:sp>
        <p:nvSpPr>
          <p:cNvPr id="13" name="RQ3"/>
          <p:cNvSpPr/>
          <p:nvPr/>
        </p:nvSpPr>
        <p:spPr>
          <a:xfrm>
            <a:off x="548640" y="365760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4" name="RQ number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3931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3913632"/>
            <a:ext cx="4160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Does AI water area plus SWOT height give storage close to official and measured values?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523036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Measured by error as a % of capacity</a:t>
            </a:r>
            <a:endParaRPr lang="en-US" sz="1150" dirty="0"/>
          </a:p>
        </p:txBody>
      </p:sp>
      <p:sp>
        <p:nvSpPr>
          <p:cNvPr id="18" name="RQ4"/>
          <p:cNvSpPr/>
          <p:nvPr/>
        </p:nvSpPr>
        <p:spPr>
          <a:xfrm>
            <a:off x="6199632" y="365760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15875">
            <a:solidFill>
              <a:srgbClr val="D5DDE3"/>
            </a:solidFill>
            <a:prstDash val="dash"/>
          </a:ln>
        </p:spPr>
      </p:sp>
      <p:sp>
        <p:nvSpPr>
          <p:cNvPr id="19" name="RQ number"/>
          <p:cNvSpPr/>
          <p:nvPr/>
        </p:nvSpPr>
        <p:spPr>
          <a:xfrm>
            <a:off x="6473952" y="3931920"/>
            <a:ext cx="566928" cy="56692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73952" y="3931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251192" y="3913632"/>
            <a:ext cx="4160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Can storage be forecast 2–4 weeks ahead from recent storage and rainfall?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251192" y="523036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Stretch goal, compared with a "no change" forecast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Who does what: one research question each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Each of us owns one core research question from start to finish.</a:t>
            </a:r>
            <a:endParaRPr lang="en-US" sz="1400" dirty="0"/>
          </a:p>
        </p:txBody>
      </p:sp>
      <p:sp>
        <p:nvSpPr>
          <p:cNvPr id="4" name="MEMBER A"/>
          <p:cNvSpPr/>
          <p:nvPr/>
        </p:nvSpPr>
        <p:spPr>
          <a:xfrm>
            <a:off x="548640" y="1600200"/>
            <a:ext cx="3545738" cy="3794760"/>
          </a:xfrm>
          <a:prstGeom prst="roundRect">
            <a:avLst>
              <a:gd name="adj" fmla="val 3095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5" name="icon FaBrain"/>
          <p:cNvSpPr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783080"/>
            <a:ext cx="23570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</a:rPr>
              <a:t>MEMBER A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423160"/>
            <a:ext cx="30428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water maps</a:t>
            </a:r>
            <a:endParaRPr lang="en-US" sz="1900" dirty="0"/>
          </a:p>
        </p:txBody>
      </p:sp>
      <p:sp>
        <p:nvSpPr>
          <p:cNvPr id="9" name="RQ1"/>
          <p:cNvSpPr/>
          <p:nvPr/>
        </p:nvSpPr>
        <p:spPr>
          <a:xfrm>
            <a:off x="822960" y="2926080"/>
            <a:ext cx="640080" cy="310896"/>
          </a:xfrm>
          <a:prstGeom prst="roundRect">
            <a:avLst>
              <a:gd name="adj" fmla="val 2352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292608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RQ1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383280"/>
            <a:ext cx="304281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Labelled water masks of Sri Lankan tanks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Sentinel-1 and Sentinel-2 deep-learning model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water-plant class for covered tanks</a:t>
            </a:r>
            <a:endParaRPr lang="en-US" sz="1400" dirty="0"/>
          </a:p>
        </p:txBody>
      </p:sp>
      <p:sp>
        <p:nvSpPr>
          <p:cNvPr id="12" name="divider"/>
          <p:cNvSpPr/>
          <p:nvPr/>
        </p:nvSpPr>
        <p:spPr>
          <a:xfrm>
            <a:off x="822960" y="4901184"/>
            <a:ext cx="2997098" cy="0"/>
          </a:xfrm>
          <a:prstGeom prst="line">
            <a:avLst/>
          </a:prstGeom>
          <a:noFill/>
          <a:ln w="12700">
            <a:solidFill>
              <a:srgbClr val="D5DDE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4956048"/>
            <a:ext cx="30428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Output: </a:t>
            </a:r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water maps for all tanks</a:t>
            </a:r>
            <a:endParaRPr lang="en-US" sz="1250" dirty="0"/>
          </a:p>
        </p:txBody>
      </p:sp>
      <p:sp>
        <p:nvSpPr>
          <p:cNvPr id="14" name="MEMBER B"/>
          <p:cNvSpPr/>
          <p:nvPr/>
        </p:nvSpPr>
        <p:spPr>
          <a:xfrm>
            <a:off x="4322978" y="1600200"/>
            <a:ext cx="3545738" cy="3794760"/>
          </a:xfrm>
          <a:prstGeom prst="roundRect">
            <a:avLst>
              <a:gd name="adj" fmla="val 3095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15" name="icon FaSatellite"/>
          <p:cNvSpPr/>
          <p:nvPr/>
        </p:nvSpPr>
        <p:spPr>
          <a:xfrm>
            <a:off x="4597298" y="1783080"/>
            <a:ext cx="548640" cy="5486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458" y="1920240"/>
            <a:ext cx="274320" cy="27432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283098" y="1783080"/>
            <a:ext cx="23570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</a:rPr>
              <a:t>MEMBER B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4597298" y="2423160"/>
            <a:ext cx="30428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SWOT and gauges</a:t>
            </a:r>
            <a:endParaRPr lang="en-US" sz="1900" dirty="0"/>
          </a:p>
        </p:txBody>
      </p:sp>
      <p:sp>
        <p:nvSpPr>
          <p:cNvPr id="19" name="RQ2"/>
          <p:cNvSpPr/>
          <p:nvPr/>
        </p:nvSpPr>
        <p:spPr>
          <a:xfrm>
            <a:off x="4597298" y="2926080"/>
            <a:ext cx="640080" cy="310896"/>
          </a:xfrm>
          <a:prstGeom prst="roundRect">
            <a:avLst>
              <a:gd name="adj" fmla="val 23529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4597298" y="292608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RQ2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4597298" y="3383280"/>
            <a:ext cx="304281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SWOT heights from Hydrocron, poor readings removed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Gauge data: daily records, history and field photos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Tests whether "suspect" readings can be trusted</a:t>
            </a:r>
            <a:endParaRPr lang="en-US" sz="1400" dirty="0"/>
          </a:p>
        </p:txBody>
      </p:sp>
      <p:sp>
        <p:nvSpPr>
          <p:cNvPr id="22" name="divider"/>
          <p:cNvSpPr/>
          <p:nvPr/>
        </p:nvSpPr>
        <p:spPr>
          <a:xfrm>
            <a:off x="4597298" y="4901184"/>
            <a:ext cx="2997098" cy="0"/>
          </a:xfrm>
          <a:prstGeom prst="line">
            <a:avLst/>
          </a:prstGeom>
          <a:noFill/>
          <a:ln w="12700">
            <a:solidFill>
              <a:srgbClr val="D5DDE3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4597298" y="4956048"/>
            <a:ext cx="30428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Output: </a:t>
            </a:r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SWOT accuracy report</a:t>
            </a:r>
            <a:endParaRPr lang="en-US" sz="1250" dirty="0"/>
          </a:p>
        </p:txBody>
      </p:sp>
      <p:sp>
        <p:nvSpPr>
          <p:cNvPr id="24" name="MEMBER C"/>
          <p:cNvSpPr/>
          <p:nvPr/>
        </p:nvSpPr>
        <p:spPr>
          <a:xfrm>
            <a:off x="8097317" y="1600200"/>
            <a:ext cx="3545738" cy="3794760"/>
          </a:xfrm>
          <a:prstGeom prst="roundRect">
            <a:avLst>
              <a:gd name="adj" fmla="val 3095"/>
            </a:avLst>
          </a:prstGeom>
          <a:solidFill>
            <a:schemeClr val="bg1"/>
          </a:solidFill>
          <a:ln w="9525">
            <a:solidFill>
              <a:srgbClr val="D5DDE3"/>
            </a:solidFill>
            <a:prstDash val="solid"/>
          </a:ln>
          <a:effectLst>
            <a:outerShdw sx="100000" sy="100000" kx="0" ky="0" algn="bl" rotWithShape="0" blurRad="114300" dist="25400" dir="5400000">
              <a:srgbClr val="0B2230">
                <a:alpha val="13000"/>
              </a:srgbClr>
            </a:outerShdw>
          </a:effectLst>
        </p:spPr>
      </p:sp>
      <p:sp>
        <p:nvSpPr>
          <p:cNvPr id="25" name="icon FaChartLine"/>
          <p:cNvSpPr/>
          <p:nvPr/>
        </p:nvSpPr>
        <p:spPr>
          <a:xfrm>
            <a:off x="8371637" y="17830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797" y="1920240"/>
            <a:ext cx="274320" cy="27432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9057437" y="1783080"/>
            <a:ext cx="23570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</a:rPr>
              <a:t>MEMBER C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8371637" y="2423160"/>
            <a:ext cx="30428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 and dashboard</a:t>
            </a:r>
            <a:endParaRPr lang="en-US" sz="1900" dirty="0"/>
          </a:p>
        </p:txBody>
      </p:sp>
      <p:sp>
        <p:nvSpPr>
          <p:cNvPr id="29" name="RQ3"/>
          <p:cNvSpPr/>
          <p:nvPr/>
        </p:nvSpPr>
        <p:spPr>
          <a:xfrm>
            <a:off x="8371637" y="2926080"/>
            <a:ext cx="640080" cy="310896"/>
          </a:xfrm>
          <a:prstGeom prst="roundRect">
            <a:avLst>
              <a:gd name="adj" fmla="val 2352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8371637" y="2926080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RQ3</a:t>
            </a:r>
            <a:endParaRPr lang="en-US" sz="1200" dirty="0"/>
          </a:p>
        </p:txBody>
      </p:sp>
      <p:sp>
        <p:nvSpPr>
          <p:cNvPr id="31" name="RQ4 stretch"/>
          <p:cNvSpPr/>
          <p:nvPr/>
        </p:nvSpPr>
        <p:spPr>
          <a:xfrm>
            <a:off x="9121445" y="2926080"/>
            <a:ext cx="1188720" cy="310896"/>
          </a:xfrm>
          <a:prstGeom prst="roundRect">
            <a:avLst>
              <a:gd name="adj" fmla="val 23529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dash"/>
          </a:ln>
        </p:spPr>
      </p:sp>
      <p:sp>
        <p:nvSpPr>
          <p:cNvPr id="32" name="Text 27"/>
          <p:cNvSpPr txBox="1"/>
          <p:nvPr/>
        </p:nvSpPr>
        <p:spPr>
          <a:xfrm>
            <a:off x="9121445" y="292608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RQ4 stretch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8371637" y="3383280"/>
            <a:ext cx="304281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Height–area–volume curve for each tank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Storage every 5–12 days, checked against official figures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Dashboard, and the forecast if time allows</a:t>
            </a:r>
            <a:endParaRPr lang="en-US" sz="1400" dirty="0"/>
          </a:p>
        </p:txBody>
      </p:sp>
      <p:sp>
        <p:nvSpPr>
          <p:cNvPr id="34" name="divider"/>
          <p:cNvSpPr/>
          <p:nvPr/>
        </p:nvSpPr>
        <p:spPr>
          <a:xfrm>
            <a:off x="8371637" y="4901184"/>
            <a:ext cx="2997098" cy="0"/>
          </a:xfrm>
          <a:prstGeom prst="line">
            <a:avLst/>
          </a:prstGeom>
          <a:noFill/>
          <a:ln w="12700">
            <a:solidFill>
              <a:srgbClr val="D5DDE3"/>
            </a:solidFill>
            <a:prstDash val="solid"/>
          </a:ln>
        </p:spPr>
      </p:sp>
      <p:sp>
        <p:nvSpPr>
          <p:cNvPr id="35" name="Text 30"/>
          <p:cNvSpPr txBox="1"/>
          <p:nvPr/>
        </p:nvSpPr>
        <p:spPr>
          <a:xfrm>
            <a:off x="8371637" y="4956048"/>
            <a:ext cx="30428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Output: </a:t>
            </a:r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storage series and dashboard</a:t>
            </a:r>
            <a:endParaRPr lang="en-US" sz="1250" dirty="0"/>
          </a:p>
        </p:txBody>
      </p:sp>
      <p:sp>
        <p:nvSpPr>
          <p:cNvPr id="36" name="shared work"/>
          <p:cNvSpPr/>
          <p:nvPr/>
        </p:nvSpPr>
        <p:spPr>
          <a:xfrm>
            <a:off x="548640" y="5532120"/>
            <a:ext cx="11094415" cy="685800"/>
          </a:xfrm>
          <a:prstGeom prst="roundRect">
            <a:avLst>
              <a:gd name="adj" fmla="val 16000"/>
            </a:avLst>
          </a:prstGeom>
          <a:solidFill>
            <a:srgbClr val="0B2230"/>
          </a:solidFill>
          <a:ln w="9525">
            <a:solidFill>
              <a:srgbClr val="0B2230"/>
            </a:solidFill>
            <a:prstDash val="solid"/>
          </a:ln>
        </p:spPr>
      </p:sp>
      <p:sp>
        <p:nvSpPr>
          <p:cNvPr id="37" name="icon FaPeopleGroup"/>
          <p:cNvSpPr/>
          <p:nvPr/>
        </p:nvSpPr>
        <p:spPr>
          <a:xfrm>
            <a:off x="777240" y="5650992"/>
            <a:ext cx="457200" cy="4572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5765292"/>
            <a:ext cx="228600" cy="228600"/>
          </a:xfrm>
          <a:prstGeom prst="rect">
            <a:avLst/>
          </a:prstGeom>
        </p:spPr>
      </p:pic>
      <p:sp>
        <p:nvSpPr>
          <p:cNvPr id="39" name="Text 33"/>
          <p:cNvSpPr txBox="1"/>
          <p:nvPr/>
        </p:nvSpPr>
        <p:spPr>
          <a:xfrm>
            <a:off x="1417320" y="5577840"/>
            <a:ext cx="999713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All three: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field visits on SWOT pass dates, labelling water masks, the thesis and the research paper.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What we will deliver, and when</a:t>
            </a:r>
            <a:endParaRPr lang="en-US" sz="3400" dirty="0"/>
          </a:p>
        </p:txBody>
      </p:sp>
      <p:sp>
        <p:nvSpPr>
          <p:cNvPr id="3" name="icon FaDatabase"/>
          <p:cNvSpPr/>
          <p:nvPr/>
        </p:nvSpPr>
        <p:spPr>
          <a:xfrm>
            <a:off x="548640" y="14173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54480"/>
            <a:ext cx="274320" cy="2743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25880" y="143560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 labelled dataset of Sri Lankan tank water masks</a:t>
            </a:r>
            <a:endParaRPr lang="en-US" sz="1600" dirty="0"/>
          </a:p>
        </p:txBody>
      </p:sp>
      <p:sp>
        <p:nvSpPr>
          <p:cNvPr id="6" name="icon FaBrain"/>
          <p:cNvSpPr/>
          <p:nvPr/>
        </p:nvSpPr>
        <p:spPr>
          <a:xfrm>
            <a:off x="548640" y="23317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688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235000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An AI water map that works under cloud and water plants</a:t>
            </a:r>
            <a:endParaRPr lang="en-US" sz="1600" dirty="0"/>
          </a:p>
        </p:txBody>
      </p:sp>
      <p:sp>
        <p:nvSpPr>
          <p:cNvPr id="9" name="icon FaChartLine"/>
          <p:cNvSpPr/>
          <p:nvPr/>
        </p:nvSpPr>
        <p:spPr>
          <a:xfrm>
            <a:off x="548640" y="32461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38328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326440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Height–area–volume curves for all 13 tanks</a:t>
            </a:r>
            <a:endParaRPr lang="en-US" sz="1600" dirty="0"/>
          </a:p>
        </p:txBody>
      </p:sp>
      <p:sp>
        <p:nvSpPr>
          <p:cNvPr id="12" name="icon FaGaugeHigh"/>
          <p:cNvSpPr/>
          <p:nvPr/>
        </p:nvSpPr>
        <p:spPr>
          <a:xfrm>
            <a:off x="548640" y="416052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29768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325880" y="417880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Storage every 5–12 days, shown on a dashboard</a:t>
            </a:r>
            <a:endParaRPr lang="en-US" sz="1600" dirty="0"/>
          </a:p>
        </p:txBody>
      </p:sp>
      <p:sp>
        <p:nvSpPr>
          <p:cNvPr id="15" name="icon FaFileLines"/>
          <p:cNvSpPr/>
          <p:nvPr/>
        </p:nvSpPr>
        <p:spPr>
          <a:xfrm>
            <a:off x="548640" y="50749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5212080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25880" y="509320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 research paper, for example for UoM's ICITR conference</a:t>
            </a:r>
            <a:endParaRPr lang="en-US" sz="1600" dirty="0"/>
          </a:p>
        </p:txBody>
      </p:sp>
      <p:sp>
        <p:nvSpPr>
          <p:cNvPr id="18" name="timeline"/>
          <p:cNvSpPr/>
          <p:nvPr/>
        </p:nvSpPr>
        <p:spPr>
          <a:xfrm>
            <a:off x="6537960" y="1280160"/>
            <a:ext cx="5102352" cy="493776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timeline line"/>
          <p:cNvSpPr/>
          <p:nvPr/>
        </p:nvSpPr>
        <p:spPr>
          <a:xfrm>
            <a:off x="7013448" y="1691640"/>
            <a:ext cx="0" cy="3931920"/>
          </a:xfrm>
          <a:prstGeom prst="line">
            <a:avLst/>
          </a:prstGeom>
          <a:noFill/>
          <a:ln w="25400">
            <a:solidFill>
              <a:srgbClr val="D5DDE3"/>
            </a:solidFill>
            <a:prstDash val="solid"/>
          </a:ln>
        </p:spPr>
      </p:sp>
      <p:sp>
        <p:nvSpPr>
          <p:cNvPr id="20" name="milestone Nov 2026"/>
          <p:cNvSpPr/>
          <p:nvPr/>
        </p:nvSpPr>
        <p:spPr>
          <a:xfrm>
            <a:off x="6903720" y="1645920"/>
            <a:ext cx="219456" cy="219456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4"/>
          <p:cNvSpPr txBox="1"/>
          <p:nvPr/>
        </p:nvSpPr>
        <p:spPr>
          <a:xfrm>
            <a:off x="7315200" y="1572768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2026</a:t>
            </a:r>
            <a:endParaRPr lang="en-US" sz="1450" dirty="0"/>
          </a:p>
        </p:txBody>
      </p:sp>
      <p:sp>
        <p:nvSpPr>
          <p:cNvPr id="22" name="Text 15"/>
          <p:cNvSpPr txBox="1"/>
          <p:nvPr/>
        </p:nvSpPr>
        <p:spPr>
          <a:xfrm>
            <a:off x="7315200" y="19019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Proposal, ethics and data requests</a:t>
            </a:r>
            <a:endParaRPr lang="en-US" sz="1250" dirty="0"/>
          </a:p>
        </p:txBody>
      </p:sp>
      <p:sp>
        <p:nvSpPr>
          <p:cNvPr id="23" name="milestone 15 Dec 2026"/>
          <p:cNvSpPr/>
          <p:nvPr/>
        </p:nvSpPr>
        <p:spPr>
          <a:xfrm>
            <a:off x="6903720" y="2578608"/>
            <a:ext cx="219456" cy="219456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4" name="Text 17"/>
          <p:cNvSpPr txBox="1"/>
          <p:nvPr/>
        </p:nvSpPr>
        <p:spPr>
          <a:xfrm>
            <a:off x="7315200" y="2505456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Dec 2026</a:t>
            </a:r>
            <a:endParaRPr lang="en-US" sz="1450" dirty="0"/>
          </a:p>
        </p:txBody>
      </p:sp>
      <p:sp>
        <p:nvSpPr>
          <p:cNvPr id="25" name="Text 18"/>
          <p:cNvSpPr txBox="1"/>
          <p:nvPr/>
        </p:nvSpPr>
        <p:spPr>
          <a:xfrm>
            <a:off x="7315200" y="28346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Study area confirmed after the cascade and name checks</a:t>
            </a:r>
            <a:endParaRPr lang="en-US" sz="1250" dirty="0"/>
          </a:p>
        </p:txBody>
      </p:sp>
      <p:sp>
        <p:nvSpPr>
          <p:cNvPr id="26" name="milestone Dec 2026 – Apr 2027"/>
          <p:cNvSpPr/>
          <p:nvPr/>
        </p:nvSpPr>
        <p:spPr>
          <a:xfrm>
            <a:off x="6903720" y="3511296"/>
            <a:ext cx="219456" cy="219456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7315200" y="343814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2026 – Apr 2027</a:t>
            </a:r>
            <a:endParaRPr lang="en-US" sz="1450" dirty="0"/>
          </a:p>
        </p:txBody>
      </p:sp>
      <p:sp>
        <p:nvSpPr>
          <p:cNvPr id="28" name="Text 21"/>
          <p:cNvSpPr txBox="1"/>
          <p:nvPr/>
        </p:nvSpPr>
        <p:spPr>
          <a:xfrm>
            <a:off x="7315200" y="376732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Labelled data, gauge readings, AI water model and SWOT curves</a:t>
            </a:r>
            <a:endParaRPr lang="en-US" sz="1250" dirty="0"/>
          </a:p>
        </p:txBody>
      </p:sp>
      <p:sp>
        <p:nvSpPr>
          <p:cNvPr id="29" name="milestone Mar – May 2027"/>
          <p:cNvSpPr/>
          <p:nvPr/>
        </p:nvSpPr>
        <p:spPr>
          <a:xfrm>
            <a:off x="6903720" y="4443984"/>
            <a:ext cx="219456" cy="219456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0" name="Text 23"/>
          <p:cNvSpPr txBox="1"/>
          <p:nvPr/>
        </p:nvSpPr>
        <p:spPr>
          <a:xfrm>
            <a:off x="7315200" y="437083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 – May 2027</a:t>
            </a:r>
            <a:endParaRPr lang="en-US" sz="1450" dirty="0"/>
          </a:p>
        </p:txBody>
      </p:sp>
      <p:sp>
        <p:nvSpPr>
          <p:cNvPr id="31" name="Text 24"/>
          <p:cNvSpPr txBox="1"/>
          <p:nvPr/>
        </p:nvSpPr>
        <p:spPr>
          <a:xfrm>
            <a:off x="7315200" y="4700016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Storage estimates, validation and dashboard</a:t>
            </a:r>
            <a:endParaRPr lang="en-US" sz="1250" dirty="0"/>
          </a:p>
        </p:txBody>
      </p:sp>
      <p:sp>
        <p:nvSpPr>
          <p:cNvPr id="32" name="milestone 30 Jun 2027"/>
          <p:cNvSpPr/>
          <p:nvPr/>
        </p:nvSpPr>
        <p:spPr>
          <a:xfrm>
            <a:off x="6903720" y="5376672"/>
            <a:ext cx="219456" cy="219456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7315200" y="5303520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 Jun 2027</a:t>
            </a:r>
            <a:endParaRPr lang="en-US" sz="1450" dirty="0"/>
          </a:p>
        </p:txBody>
      </p:sp>
      <p:sp>
        <p:nvSpPr>
          <p:cNvPr id="34" name="Text 27"/>
          <p:cNvSpPr txBox="1"/>
          <p:nvPr/>
        </p:nvSpPr>
        <p:spPr>
          <a:xfrm>
            <a:off x="7315200" y="5632704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Thesis, paper and final submission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56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Academic\07\IS4990 Comprehensive Group Project\temp\presentation\img\cards\clos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34747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dirty="0">
                <a:solidFill>
                  <a:schemeClr val="bg1"/>
                </a:solidFill>
              </a:rPr>
              <a:t>Thank you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17043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DE"/>
                </a:solidFill>
              </a:rPr>
              <a:t>Questions and feedback are welcome.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103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 sources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560320"/>
            <a:ext cx="74980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SWOT: NASA/JPL and CNES, Lake Single-Pass product version D (PO.DAAC, Hydrocron)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Sentinel-1 and Sentinel-2: ESA Copernicus (Earth Search and Microsoft Planetary Computer)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Reservoir levels and outlines: Irrigation Department of Sri Lanka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Tank outlines © OpenStreetMap contributors; Sri Lanka boundary: geoBoundaries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SWOT illustration: NASA/JPL-Caltech</a:t>
            </a:r>
            <a:endParaRPr lang="en-US" sz="1350" dirty="0"/>
          </a:p>
        </p:txBody>
      </p:sp>
      <p:sp>
        <p:nvSpPr>
          <p:cNvPr id="7" name="QR frame"/>
          <p:cNvSpPr/>
          <p:nvPr/>
        </p:nvSpPr>
        <p:spPr>
          <a:xfrm>
            <a:off x="9098280" y="2103120"/>
            <a:ext cx="2542032" cy="2542032"/>
          </a:xfrm>
          <a:prstGeom prst="roundRect">
            <a:avLst>
              <a:gd name="adj" fmla="val 35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1" descr="QR code to the SWOT Lake and River Explorer websi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440" y="2240280"/>
            <a:ext cx="2267712" cy="226771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098280" y="4800600"/>
            <a:ext cx="25420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6DE"/>
                </a:solidFill>
              </a:rPr>
              <a:t>See SWOT readings for any lake: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SWOT Lake and River Explorer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19088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FC1F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OT Tank Tracker">
  <a:themeElements>
    <a:clrScheme name="SWOT Tank Tracker">
      <a:dk1>
        <a:srgbClr val="142430"/>
      </a:dk1>
      <a:lt1>
        <a:srgbClr val="FFFFFF"/>
      </a:lt1>
      <a:dk2>
        <a:srgbClr val="0B2230"/>
      </a:dk2>
      <a:lt2>
        <a:srgbClr val="EEF3F6"/>
      </a:lt2>
      <a:accent1>
        <a:srgbClr val="2A78D6"/>
      </a:accent1>
      <a:accent2>
        <a:srgbClr val="EB6834"/>
      </a:accent2>
      <a:accent3>
        <a:srgbClr val="1BAF7A"/>
      </a:accent3>
      <a:accent4>
        <a:srgbClr val="FAB219"/>
      </a:accent4>
      <a:accent5>
        <a:srgbClr val="8FC1F2"/>
      </a:accent5>
      <a:accent6>
        <a:srgbClr val="56656F"/>
      </a:accent6>
      <a:hlink>
        <a:srgbClr val="2A78D6"/>
      </a:hlink>
      <a:folHlink>
        <a:srgbClr val="1C5CAB"/>
      </a:folHlink>
    </a:clrScheme>
    <a:fontScheme name="SWOT Tank Tracker">
      <a:majorFont>
        <a:latin typeface="Segoe UI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University of Moratuwa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Tank Water Tracker for Sri Lanka</dc:title>
  <dc:subject>IS4990 project proposal talk</dc:subject>
  <dc:creator>Group 6, JARVIS</dc:creator>
  <cp:lastModifiedBy>Group 6, JARVIS</cp:lastModifiedBy>
  <cp:revision>1</cp:revision>
  <dcterms:created xsi:type="dcterms:W3CDTF">2026-10-26T16:08:11Z</dcterms:created>
  <dcterms:modified xsi:type="dcterms:W3CDTF">2026-10-26T16:08:11Z</dcterms:modified>
</cp:coreProperties>
</file>